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21"/>
  </p:notes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6522" autoAdjust="0"/>
  </p:normalViewPr>
  <p:slideViewPr>
    <p:cSldViewPr snapToGrid="0">
      <p:cViewPr varScale="1">
        <p:scale>
          <a:sx n="64" d="100"/>
          <a:sy n="64" d="100"/>
        </p:scale>
        <p:origin x="16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97B28-AB77-474E-9CB1-F8E2F5958E5B}"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23813-D244-46E4-A90B-3055E2F344A8}" type="slidenum">
              <a:rPr lang="en-US" smtClean="0"/>
              <a:t>‹#›</a:t>
            </a:fld>
            <a:endParaRPr lang="en-US"/>
          </a:p>
        </p:txBody>
      </p:sp>
    </p:spTree>
    <p:extLst>
      <p:ext uri="{BB962C8B-B14F-4D97-AF65-F5344CB8AC3E}">
        <p14:creationId xmlns:p14="http://schemas.microsoft.com/office/powerpoint/2010/main" val="268264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a:t>
            </a:r>
            <a:r>
              <a:rPr lang="en-US" dirty="0" err="1"/>
              <a:t>rdf:type</a:t>
            </a:r>
            <a:r>
              <a:rPr lang="en-US" dirty="0"/>
              <a:t>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p:txBody>
      </p:sp>
      <p:sp>
        <p:nvSpPr>
          <p:cNvPr id="4" name="Slide Number Placeholder 3"/>
          <p:cNvSpPr>
            <a:spLocks noGrp="1"/>
          </p:cNvSpPr>
          <p:nvPr>
            <p:ph type="sldNum" sz="quarter" idx="5"/>
          </p:nvPr>
        </p:nvSpPr>
        <p:spPr/>
        <p:txBody>
          <a:bodyPr/>
          <a:lstStyle/>
          <a:p>
            <a:fld id="{15523813-D244-46E4-A90B-3055E2F344A8}" type="slidenum">
              <a:rPr lang="en-US" smtClean="0"/>
              <a:t>15</a:t>
            </a:fld>
            <a:endParaRPr lang="en-US"/>
          </a:p>
        </p:txBody>
      </p:sp>
    </p:spTree>
    <p:extLst>
      <p:ext uri="{BB962C8B-B14F-4D97-AF65-F5344CB8AC3E}">
        <p14:creationId xmlns:p14="http://schemas.microsoft.com/office/powerpoint/2010/main" val="90311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 </a:t>
            </a:r>
          </a:p>
          <a:p>
            <a:r>
              <a:rPr lang="en-US" dirty="0"/>
              <a:t>WHERE {</a:t>
            </a:r>
          </a:p>
          <a:p>
            <a:r>
              <a:rPr lang="en-US" dirty="0"/>
              <a:t>  ?s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27</a:t>
            </a:fld>
            <a:endParaRPr lang="en-US"/>
          </a:p>
        </p:txBody>
      </p:sp>
    </p:spTree>
    <p:extLst>
      <p:ext uri="{BB962C8B-B14F-4D97-AF65-F5344CB8AC3E}">
        <p14:creationId xmlns:p14="http://schemas.microsoft.com/office/powerpoint/2010/main" val="124606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?s ?p ?o </a:t>
            </a:r>
          </a:p>
          <a:p>
            <a:r>
              <a:rPr lang="en-US" dirty="0"/>
              <a:t>WHERE {</a:t>
            </a:r>
          </a:p>
          <a:p>
            <a:r>
              <a:rPr lang="en-US" dirty="0"/>
              <a:t>  ?s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28</a:t>
            </a:fld>
            <a:endParaRPr lang="en-US"/>
          </a:p>
        </p:txBody>
      </p:sp>
    </p:spTree>
    <p:extLst>
      <p:ext uri="{BB962C8B-B14F-4D97-AF65-F5344CB8AC3E}">
        <p14:creationId xmlns:p14="http://schemas.microsoft.com/office/powerpoint/2010/main" val="93703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?s ?p ?o </a:t>
            </a:r>
          </a:p>
          <a:p>
            <a:r>
              <a:rPr lang="en-US" dirty="0"/>
              <a:t>WHERE {</a:t>
            </a:r>
          </a:p>
          <a:p>
            <a:r>
              <a:rPr lang="en-US" dirty="0"/>
              <a:t>  ?s ?p ?o</a:t>
            </a:r>
          </a:p>
          <a:p>
            <a:r>
              <a:rPr lang="en-US" dirty="0"/>
              <a:t>} LIMIT 5</a:t>
            </a:r>
          </a:p>
        </p:txBody>
      </p:sp>
      <p:sp>
        <p:nvSpPr>
          <p:cNvPr id="4" name="Slide Number Placeholder 3"/>
          <p:cNvSpPr>
            <a:spLocks noGrp="1"/>
          </p:cNvSpPr>
          <p:nvPr>
            <p:ph type="sldNum" sz="quarter" idx="5"/>
          </p:nvPr>
        </p:nvSpPr>
        <p:spPr/>
        <p:txBody>
          <a:bodyPr/>
          <a:lstStyle/>
          <a:p>
            <a:fld id="{15523813-D244-46E4-A90B-3055E2F344A8}" type="slidenum">
              <a:rPr lang="en-US" smtClean="0"/>
              <a:t>29</a:t>
            </a:fld>
            <a:endParaRPr lang="en-US"/>
          </a:p>
        </p:txBody>
      </p:sp>
    </p:spTree>
    <p:extLst>
      <p:ext uri="{BB962C8B-B14F-4D97-AF65-F5344CB8AC3E}">
        <p14:creationId xmlns:p14="http://schemas.microsoft.com/office/powerpoint/2010/main" val="81757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?s ?p ?o </a:t>
            </a:r>
          </a:p>
          <a:p>
            <a:r>
              <a:rPr lang="en-US" dirty="0"/>
              <a:t>WHERE {</a:t>
            </a:r>
          </a:p>
          <a:p>
            <a:r>
              <a:rPr lang="en-US" dirty="0"/>
              <a:t>  ?s ?p ?o</a:t>
            </a:r>
          </a:p>
          <a:p>
            <a:r>
              <a:rPr lang="en-US" dirty="0"/>
              <a:t>} LIMIT 20</a:t>
            </a:r>
          </a:p>
        </p:txBody>
      </p:sp>
      <p:sp>
        <p:nvSpPr>
          <p:cNvPr id="4" name="Slide Number Placeholder 3"/>
          <p:cNvSpPr>
            <a:spLocks noGrp="1"/>
          </p:cNvSpPr>
          <p:nvPr>
            <p:ph type="sldNum" sz="quarter" idx="5"/>
          </p:nvPr>
        </p:nvSpPr>
        <p:spPr/>
        <p:txBody>
          <a:bodyPr/>
          <a:lstStyle/>
          <a:p>
            <a:fld id="{15523813-D244-46E4-A90B-3055E2F344A8}" type="slidenum">
              <a:rPr lang="en-US" smtClean="0"/>
              <a:t>30</a:t>
            </a:fld>
            <a:endParaRPr lang="en-US"/>
          </a:p>
        </p:txBody>
      </p:sp>
    </p:spTree>
    <p:extLst>
      <p:ext uri="{BB962C8B-B14F-4D97-AF65-F5344CB8AC3E}">
        <p14:creationId xmlns:p14="http://schemas.microsoft.com/office/powerpoint/2010/main" val="93953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Bugs Bunny's name?</a:t>
            </a:r>
          </a:p>
          <a:p>
            <a:endParaRPr lang="en-US" dirty="0"/>
          </a:p>
          <a:p>
            <a:r>
              <a:rPr lang="en-US" dirty="0"/>
              <a:t>PREFIX : &lt;http://looneytunes-graph.com/&gt;</a:t>
            </a:r>
          </a:p>
          <a:p>
            <a:endParaRPr lang="en-US" dirty="0"/>
          </a:p>
          <a:p>
            <a:r>
              <a:rPr lang="en-US" dirty="0"/>
              <a:t>SELECT ?c</a:t>
            </a:r>
          </a:p>
          <a:p>
            <a:r>
              <a:rPr lang="en-US" dirty="0"/>
              <a:t>WHERE {</a:t>
            </a:r>
          </a:p>
          <a:p>
            <a:r>
              <a:rPr lang="en-US" dirty="0"/>
              <a:t>  :</a:t>
            </a:r>
            <a:r>
              <a:rPr lang="en-US" dirty="0" err="1"/>
              <a:t>Bugs_Bunny</a:t>
            </a:r>
            <a:r>
              <a:rPr lang="en-US" dirty="0"/>
              <a:t> :</a:t>
            </a:r>
            <a:r>
              <a:rPr lang="en-US" dirty="0" err="1"/>
              <a:t>created_by</a:t>
            </a:r>
            <a:r>
              <a:rPr lang="en-US" dirty="0"/>
              <a:t> ?c</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31</a:t>
            </a:fld>
            <a:endParaRPr lang="en-US"/>
          </a:p>
        </p:txBody>
      </p:sp>
    </p:spTree>
    <p:extLst>
      <p:ext uri="{BB962C8B-B14F-4D97-AF65-F5344CB8AC3E}">
        <p14:creationId xmlns:p14="http://schemas.microsoft.com/office/powerpoint/2010/main" val="7086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Bugs Bunny's name?</a:t>
            </a:r>
          </a:p>
          <a:p>
            <a:endParaRPr lang="en-US" dirty="0"/>
          </a:p>
          <a:p>
            <a:r>
              <a:rPr lang="en-US" dirty="0"/>
              <a:t>PREFIX : &lt;http://looneytunes-graph.com/&gt;</a:t>
            </a:r>
          </a:p>
          <a:p>
            <a:endParaRPr lang="en-US" dirty="0"/>
          </a:p>
          <a:p>
            <a:r>
              <a:rPr lang="en-US" dirty="0"/>
              <a:t>SELECT ?c</a:t>
            </a:r>
          </a:p>
          <a:p>
            <a:r>
              <a:rPr lang="en-US" dirty="0"/>
              <a:t>WHERE {</a:t>
            </a:r>
          </a:p>
          <a:p>
            <a:r>
              <a:rPr lang="en-US" dirty="0"/>
              <a:t>  :</a:t>
            </a:r>
            <a:r>
              <a:rPr lang="en-US" dirty="0" err="1"/>
              <a:t>Bugs_Bunny</a:t>
            </a:r>
            <a:r>
              <a:rPr lang="en-US" dirty="0"/>
              <a:t> :</a:t>
            </a:r>
            <a:r>
              <a:rPr lang="en-US" dirty="0" err="1"/>
              <a:t>created_by</a:t>
            </a:r>
            <a:r>
              <a:rPr lang="en-US" dirty="0"/>
              <a:t> ?c</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32</a:t>
            </a:fld>
            <a:endParaRPr lang="en-US"/>
          </a:p>
        </p:txBody>
      </p:sp>
    </p:spTree>
    <p:extLst>
      <p:ext uri="{BB962C8B-B14F-4D97-AF65-F5344CB8AC3E}">
        <p14:creationId xmlns:p14="http://schemas.microsoft.com/office/powerpoint/2010/main" val="417898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Bugs Bunny's personality traits?</a:t>
            </a:r>
          </a:p>
          <a:p>
            <a:endParaRPr lang="en-US" dirty="0"/>
          </a:p>
          <a:p>
            <a:r>
              <a:rPr lang="en-US" dirty="0"/>
              <a:t>PREFIX : &lt;http://looneytunes-graph.com/&gt;</a:t>
            </a:r>
          </a:p>
          <a:p>
            <a:endParaRPr lang="en-US" dirty="0"/>
          </a:p>
          <a:p>
            <a:r>
              <a:rPr lang="en-US" dirty="0"/>
              <a:t>SELECT ?t</a:t>
            </a:r>
          </a:p>
          <a:p>
            <a:r>
              <a:rPr lang="en-US" dirty="0"/>
              <a:t>WHERE {</a:t>
            </a:r>
          </a:p>
          <a:p>
            <a:r>
              <a:rPr lang="en-US" dirty="0"/>
              <a:t>  :</a:t>
            </a:r>
            <a:r>
              <a:rPr lang="en-US" dirty="0" err="1"/>
              <a:t>Bugs_Bunny</a:t>
            </a:r>
            <a:r>
              <a:rPr lang="en-US" dirty="0"/>
              <a:t> :</a:t>
            </a:r>
            <a:r>
              <a:rPr lang="en-US" dirty="0" err="1"/>
              <a:t>personality_trait</a:t>
            </a:r>
            <a:r>
              <a:rPr lang="en-US" dirty="0"/>
              <a:t> ?t</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33</a:t>
            </a:fld>
            <a:endParaRPr lang="en-US"/>
          </a:p>
        </p:txBody>
      </p:sp>
    </p:spTree>
    <p:extLst>
      <p:ext uri="{BB962C8B-B14F-4D97-AF65-F5344CB8AC3E}">
        <p14:creationId xmlns:p14="http://schemas.microsoft.com/office/powerpoint/2010/main" val="126538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Sylvester personality traits?</a:t>
            </a:r>
          </a:p>
          <a:p>
            <a:endParaRPr lang="en-US" dirty="0"/>
          </a:p>
          <a:p>
            <a:r>
              <a:rPr lang="en-US" dirty="0"/>
              <a:t>PREFIX : &lt;http://looneytunes-graph.com/&gt;</a:t>
            </a:r>
          </a:p>
          <a:p>
            <a:endParaRPr lang="en-US" dirty="0"/>
          </a:p>
          <a:p>
            <a:r>
              <a:rPr lang="en-US" dirty="0"/>
              <a:t>SELECT ?t</a:t>
            </a:r>
          </a:p>
          <a:p>
            <a:r>
              <a:rPr lang="en-US" dirty="0"/>
              <a:t>WHERE {</a:t>
            </a:r>
          </a:p>
          <a:p>
            <a:r>
              <a:rPr lang="en-US" dirty="0"/>
              <a:t>    :Sylvester :</a:t>
            </a:r>
            <a:r>
              <a:rPr lang="en-US" dirty="0" err="1"/>
              <a:t>personality_trait</a:t>
            </a:r>
            <a:r>
              <a:rPr lang="en-US" dirty="0"/>
              <a:t> ?t</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34</a:t>
            </a:fld>
            <a:endParaRPr lang="en-US"/>
          </a:p>
        </p:txBody>
      </p:sp>
    </p:spTree>
    <p:extLst>
      <p:ext uri="{BB962C8B-B14F-4D97-AF65-F5344CB8AC3E}">
        <p14:creationId xmlns:p14="http://schemas.microsoft.com/office/powerpoint/2010/main" val="4239514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is/are the name(s) of the creator(s) of Bugs Bunny?</a:t>
            </a:r>
          </a:p>
          <a:p>
            <a:endParaRPr lang="en-US" dirty="0"/>
          </a:p>
          <a:p>
            <a:r>
              <a:rPr lang="en-US" dirty="0"/>
              <a:t>PREFIX : &lt;http://looneytunes-graph.com/&gt;</a:t>
            </a:r>
          </a:p>
          <a:p>
            <a:endParaRPr lang="en-US" dirty="0"/>
          </a:p>
          <a:p>
            <a:r>
              <a:rPr lang="en-US" dirty="0"/>
              <a:t>SELECT ?n</a:t>
            </a:r>
          </a:p>
          <a:p>
            <a:r>
              <a:rPr lang="en-US" dirty="0"/>
              <a:t>WHERE {</a:t>
            </a:r>
          </a:p>
          <a:p>
            <a:r>
              <a:rPr lang="en-US" dirty="0"/>
              <a:t>    :</a:t>
            </a:r>
            <a:r>
              <a:rPr lang="en-US" dirty="0" err="1"/>
              <a:t>Bugs_Bunny</a:t>
            </a:r>
            <a:r>
              <a:rPr lang="en-US" dirty="0"/>
              <a:t> :</a:t>
            </a:r>
            <a:r>
              <a:rPr lang="en-US" dirty="0" err="1"/>
              <a:t>created_by</a:t>
            </a:r>
            <a:r>
              <a:rPr lang="en-US" dirty="0"/>
              <a:t> ?p .</a:t>
            </a:r>
          </a:p>
          <a:p>
            <a:r>
              <a:rPr lang="en-US" dirty="0"/>
              <a:t>    ?p :name ?n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35</a:t>
            </a:fld>
            <a:endParaRPr lang="en-US"/>
          </a:p>
        </p:txBody>
      </p:sp>
    </p:spTree>
    <p:extLst>
      <p:ext uri="{BB962C8B-B14F-4D97-AF65-F5344CB8AC3E}">
        <p14:creationId xmlns:p14="http://schemas.microsoft.com/office/powerpoint/2010/main" val="20062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release date when Bugs Bunny made his debut </a:t>
            </a:r>
            <a:r>
              <a:rPr lang="en-US" dirty="0" err="1"/>
              <a:t>apperance</a:t>
            </a:r>
            <a:r>
              <a:rPr lang="en-US" dirty="0"/>
              <a:t>?</a:t>
            </a:r>
          </a:p>
          <a:p>
            <a:endParaRPr lang="en-US" dirty="0"/>
          </a:p>
          <a:p>
            <a:r>
              <a:rPr lang="en-US" dirty="0"/>
              <a:t>PREFIX : &lt;http://looneytunes-graph.com/&gt;</a:t>
            </a:r>
          </a:p>
          <a:p>
            <a:endParaRPr lang="en-US" dirty="0"/>
          </a:p>
          <a:p>
            <a:r>
              <a:rPr lang="en-US" dirty="0"/>
              <a:t>SELECT ?d</a:t>
            </a:r>
          </a:p>
          <a:p>
            <a:r>
              <a:rPr lang="en-US" dirty="0"/>
              <a:t>WHERE {</a:t>
            </a:r>
          </a:p>
          <a:p>
            <a:r>
              <a:rPr lang="en-US" dirty="0"/>
              <a:t>    :</a:t>
            </a:r>
            <a:r>
              <a:rPr lang="en-US" dirty="0" err="1"/>
              <a:t>Bugs_Bunny</a:t>
            </a:r>
            <a:r>
              <a:rPr lang="en-US" dirty="0"/>
              <a:t> :</a:t>
            </a:r>
            <a:r>
              <a:rPr lang="en-US" dirty="0" err="1"/>
              <a:t>made_debut_appearance_in</a:t>
            </a:r>
            <a:r>
              <a:rPr lang="en-US" dirty="0"/>
              <a:t> ?m .</a:t>
            </a:r>
          </a:p>
          <a:p>
            <a:r>
              <a:rPr lang="en-US" dirty="0"/>
              <a:t>    ?m :</a:t>
            </a:r>
            <a:r>
              <a:rPr lang="en-US" dirty="0" err="1"/>
              <a:t>release_date</a:t>
            </a:r>
            <a:r>
              <a:rPr lang="en-US" dirty="0"/>
              <a:t> ?d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36</a:t>
            </a:fld>
            <a:endParaRPr lang="en-US"/>
          </a:p>
        </p:txBody>
      </p:sp>
    </p:spTree>
    <p:extLst>
      <p:ext uri="{BB962C8B-B14F-4D97-AF65-F5344CB8AC3E}">
        <p14:creationId xmlns:p14="http://schemas.microsoft.com/office/powerpoint/2010/main" val="301226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a:t>
            </a:r>
            <a:r>
              <a:rPr lang="en-US" dirty="0" err="1"/>
              <a:t>rdf:type</a:t>
            </a:r>
            <a:r>
              <a:rPr lang="en-US" dirty="0"/>
              <a:t>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p:txBody>
      </p:sp>
      <p:sp>
        <p:nvSpPr>
          <p:cNvPr id="4" name="Slide Number Placeholder 3"/>
          <p:cNvSpPr>
            <a:spLocks noGrp="1"/>
          </p:cNvSpPr>
          <p:nvPr>
            <p:ph type="sldNum" sz="quarter" idx="5"/>
          </p:nvPr>
        </p:nvSpPr>
        <p:spPr/>
        <p:txBody>
          <a:bodyPr/>
          <a:lstStyle/>
          <a:p>
            <a:fld id="{15523813-D244-46E4-A90B-3055E2F344A8}" type="slidenum">
              <a:rPr lang="en-US" smtClean="0"/>
              <a:t>16</a:t>
            </a:fld>
            <a:endParaRPr lang="en-US"/>
          </a:p>
        </p:txBody>
      </p:sp>
    </p:spTree>
    <p:extLst>
      <p:ext uri="{BB962C8B-B14F-4D97-AF65-F5344CB8AC3E}">
        <p14:creationId xmlns:p14="http://schemas.microsoft.com/office/powerpoint/2010/main" val="3308986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?d</a:t>
            </a:r>
          </a:p>
          <a:p>
            <a:r>
              <a:rPr lang="en-US" dirty="0"/>
              <a:t>WHERE {</a:t>
            </a:r>
          </a:p>
          <a:p>
            <a:r>
              <a:rPr lang="en-US" dirty="0"/>
              <a:t>    :</a:t>
            </a:r>
            <a:r>
              <a:rPr lang="en-US" dirty="0" err="1"/>
              <a:t>Taz</a:t>
            </a:r>
            <a:r>
              <a:rPr lang="en-US" dirty="0"/>
              <a:t> :</a:t>
            </a:r>
            <a:r>
              <a:rPr lang="en-US" dirty="0" err="1"/>
              <a:t>created_by</a:t>
            </a:r>
            <a:r>
              <a:rPr lang="en-US" dirty="0"/>
              <a:t> ?p .</a:t>
            </a:r>
          </a:p>
          <a:p>
            <a:r>
              <a:rPr lang="en-US" dirty="0"/>
              <a:t>    ?p :</a:t>
            </a:r>
            <a:r>
              <a:rPr lang="en-US" dirty="0" err="1"/>
              <a:t>born_on</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37</a:t>
            </a:fld>
            <a:endParaRPr lang="en-US"/>
          </a:p>
        </p:txBody>
      </p:sp>
    </p:spTree>
    <p:extLst>
      <p:ext uri="{BB962C8B-B14F-4D97-AF65-F5344CB8AC3E}">
        <p14:creationId xmlns:p14="http://schemas.microsoft.com/office/powerpoint/2010/main" val="1929533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debut release dates for our Looney Tunes Characters?</a:t>
            </a:r>
          </a:p>
          <a:p>
            <a:r>
              <a:rPr lang="en-US" dirty="0"/>
              <a:t>PREFIX : &lt;http://looneytunes-graph.com/&gt;</a:t>
            </a:r>
          </a:p>
          <a:p>
            <a:endParaRPr lang="en-US" dirty="0"/>
          </a:p>
          <a:p>
            <a:r>
              <a:rPr lang="en-US" dirty="0"/>
              <a:t>SELECT ?d</a:t>
            </a:r>
          </a:p>
          <a:p>
            <a:r>
              <a:rPr lang="en-US" dirty="0"/>
              <a:t>WHERE {</a:t>
            </a:r>
          </a:p>
          <a:p>
            <a:r>
              <a:rPr lang="en-US" dirty="0"/>
              <a:t>  ?c a  :</a:t>
            </a:r>
            <a:r>
              <a:rPr lang="en-US" dirty="0" err="1"/>
              <a:t>Looney_Tunes_Character</a:t>
            </a:r>
            <a:r>
              <a:rPr lang="en-US" dirty="0"/>
              <a:t> ;</a:t>
            </a:r>
          </a:p>
          <a:p>
            <a:r>
              <a:rPr lang="en-US" dirty="0"/>
              <a:t>    :</a:t>
            </a:r>
            <a:r>
              <a:rPr lang="en-US" dirty="0" err="1"/>
              <a:t>made_debut_appearance_in</a:t>
            </a:r>
            <a:r>
              <a:rPr lang="en-US" dirty="0"/>
              <a:t> ?m .</a:t>
            </a:r>
          </a:p>
          <a:p>
            <a:r>
              <a:rPr lang="en-US" dirty="0"/>
              <a:t>  ?m :</a:t>
            </a:r>
            <a:r>
              <a:rPr lang="en-US" dirty="0" err="1"/>
              <a:t>release_date</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38</a:t>
            </a:fld>
            <a:endParaRPr lang="en-US"/>
          </a:p>
        </p:txBody>
      </p:sp>
    </p:spTree>
    <p:extLst>
      <p:ext uri="{BB962C8B-B14F-4D97-AF65-F5344CB8AC3E}">
        <p14:creationId xmlns:p14="http://schemas.microsoft.com/office/powerpoint/2010/main" val="85659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debut release dates for our Looney Tunes Characters?</a:t>
            </a:r>
          </a:p>
          <a:p>
            <a:r>
              <a:rPr lang="en-US" dirty="0"/>
              <a:t>PREFIX : &lt;http://looneytunes-graph.com/&gt;</a:t>
            </a:r>
          </a:p>
          <a:p>
            <a:endParaRPr lang="en-US" dirty="0"/>
          </a:p>
          <a:p>
            <a:r>
              <a:rPr lang="en-US" dirty="0"/>
              <a:t>SELECT ?d</a:t>
            </a:r>
          </a:p>
          <a:p>
            <a:r>
              <a:rPr lang="en-US" dirty="0"/>
              <a:t>WHERE {</a:t>
            </a:r>
          </a:p>
          <a:p>
            <a:r>
              <a:rPr lang="en-US" dirty="0"/>
              <a:t>  ?c a  :</a:t>
            </a:r>
            <a:r>
              <a:rPr lang="en-US" dirty="0" err="1"/>
              <a:t>Looney_Tunes_Character</a:t>
            </a:r>
            <a:r>
              <a:rPr lang="en-US" dirty="0"/>
              <a:t> ;</a:t>
            </a:r>
          </a:p>
          <a:p>
            <a:r>
              <a:rPr lang="en-US" dirty="0"/>
              <a:t>    :</a:t>
            </a:r>
            <a:r>
              <a:rPr lang="en-US" dirty="0" err="1"/>
              <a:t>made_debut_appearance_in</a:t>
            </a:r>
            <a:r>
              <a:rPr lang="en-US" dirty="0"/>
              <a:t> ?m .</a:t>
            </a:r>
          </a:p>
          <a:p>
            <a:r>
              <a:rPr lang="en-US" dirty="0"/>
              <a:t>  ?m :</a:t>
            </a:r>
            <a:r>
              <a:rPr lang="en-US" dirty="0" err="1"/>
              <a:t>release_date</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39</a:t>
            </a:fld>
            <a:endParaRPr lang="en-US"/>
          </a:p>
        </p:txBody>
      </p:sp>
    </p:spTree>
    <p:extLst>
      <p:ext uri="{BB962C8B-B14F-4D97-AF65-F5344CB8AC3E}">
        <p14:creationId xmlns:p14="http://schemas.microsoft.com/office/powerpoint/2010/main" val="426573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debut release dates for our Looney Tunes Characters?</a:t>
            </a:r>
          </a:p>
          <a:p>
            <a:r>
              <a:rPr lang="en-US" dirty="0"/>
              <a:t>PREFIX : &lt;http://looneytunes-graph.com/&gt;</a:t>
            </a:r>
          </a:p>
          <a:p>
            <a:endParaRPr lang="en-US" dirty="0"/>
          </a:p>
          <a:p>
            <a:r>
              <a:rPr lang="en-US" dirty="0"/>
              <a:t>SELECT ?c ?d</a:t>
            </a:r>
          </a:p>
          <a:p>
            <a:r>
              <a:rPr lang="en-US" dirty="0"/>
              <a:t>WHERE {</a:t>
            </a:r>
          </a:p>
          <a:p>
            <a:r>
              <a:rPr lang="en-US" dirty="0"/>
              <a:t>  ?c a  :</a:t>
            </a:r>
            <a:r>
              <a:rPr lang="en-US" dirty="0" err="1"/>
              <a:t>Looney_Tunes_Character</a:t>
            </a:r>
            <a:r>
              <a:rPr lang="en-US" dirty="0"/>
              <a:t> ;</a:t>
            </a:r>
          </a:p>
          <a:p>
            <a:r>
              <a:rPr lang="en-US" dirty="0"/>
              <a:t>    :</a:t>
            </a:r>
            <a:r>
              <a:rPr lang="en-US" dirty="0" err="1"/>
              <a:t>made_debut_appearance_in</a:t>
            </a:r>
            <a:r>
              <a:rPr lang="en-US" dirty="0"/>
              <a:t> ?m .</a:t>
            </a:r>
          </a:p>
          <a:p>
            <a:r>
              <a:rPr lang="en-US" dirty="0"/>
              <a:t>  ?m :</a:t>
            </a:r>
            <a:r>
              <a:rPr lang="en-US" dirty="0" err="1"/>
              <a:t>release_date</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40</a:t>
            </a:fld>
            <a:endParaRPr lang="en-US"/>
          </a:p>
        </p:txBody>
      </p:sp>
    </p:spTree>
    <p:extLst>
      <p:ext uri="{BB962C8B-B14F-4D97-AF65-F5344CB8AC3E}">
        <p14:creationId xmlns:p14="http://schemas.microsoft.com/office/powerpoint/2010/main" val="593429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debut release dates for our Looney Tunes Characters?</a:t>
            </a:r>
          </a:p>
          <a:p>
            <a:r>
              <a:rPr lang="en-US" dirty="0"/>
              <a:t>PREFIX : &lt;http://looneytunes-graph.com/&gt;</a:t>
            </a:r>
          </a:p>
          <a:p>
            <a:endParaRPr lang="en-US" dirty="0"/>
          </a:p>
          <a:p>
            <a:r>
              <a:rPr lang="en-US" dirty="0"/>
              <a:t>SELECT ?n ?d</a:t>
            </a:r>
          </a:p>
          <a:p>
            <a:r>
              <a:rPr lang="en-US" dirty="0"/>
              <a:t>WHERE {</a:t>
            </a:r>
          </a:p>
          <a:p>
            <a:r>
              <a:rPr lang="en-US" dirty="0"/>
              <a:t>  ?c a  :</a:t>
            </a:r>
            <a:r>
              <a:rPr lang="en-US" dirty="0" err="1"/>
              <a:t>Looney_Tunes_Character</a:t>
            </a:r>
            <a:r>
              <a:rPr lang="en-US" dirty="0"/>
              <a:t> ;</a:t>
            </a:r>
          </a:p>
          <a:p>
            <a:r>
              <a:rPr lang="en-US" dirty="0"/>
              <a:t>    :name ?n ;    </a:t>
            </a:r>
          </a:p>
          <a:p>
            <a:r>
              <a:rPr lang="en-US" dirty="0"/>
              <a:t>    :</a:t>
            </a:r>
            <a:r>
              <a:rPr lang="en-US" dirty="0" err="1"/>
              <a:t>made_debut_appearance_in</a:t>
            </a:r>
            <a:r>
              <a:rPr lang="en-US" dirty="0"/>
              <a:t> ?m .</a:t>
            </a:r>
          </a:p>
          <a:p>
            <a:r>
              <a:rPr lang="en-US" dirty="0"/>
              <a:t>  ?m :</a:t>
            </a:r>
            <a:r>
              <a:rPr lang="en-US" dirty="0" err="1"/>
              <a:t>release_date</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41</a:t>
            </a:fld>
            <a:endParaRPr lang="en-US"/>
          </a:p>
        </p:txBody>
      </p:sp>
    </p:spTree>
    <p:extLst>
      <p:ext uri="{BB962C8B-B14F-4D97-AF65-F5344CB8AC3E}">
        <p14:creationId xmlns:p14="http://schemas.microsoft.com/office/powerpoint/2010/main" val="2242444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debut release dates for our Looney Tunes Characters?</a:t>
            </a:r>
          </a:p>
          <a:p>
            <a:r>
              <a:rPr lang="en-US" dirty="0"/>
              <a:t>PREFIX : &lt;http://looneytunes-graph.com/&gt;</a:t>
            </a:r>
          </a:p>
          <a:p>
            <a:endParaRPr lang="en-US" dirty="0"/>
          </a:p>
          <a:p>
            <a:r>
              <a:rPr lang="en-US" dirty="0"/>
              <a:t>SELECT ?</a:t>
            </a:r>
            <a:r>
              <a:rPr lang="en-US" dirty="0" err="1"/>
              <a:t>cn</a:t>
            </a:r>
            <a:r>
              <a:rPr lang="en-US" dirty="0"/>
              <a:t> ?</a:t>
            </a:r>
            <a:r>
              <a:rPr lang="en-US" dirty="0" err="1"/>
              <a:t>pn</a:t>
            </a:r>
            <a:r>
              <a:rPr lang="en-US" dirty="0"/>
              <a:t> ?d</a:t>
            </a:r>
          </a:p>
          <a:p>
            <a:r>
              <a:rPr lang="en-US" dirty="0"/>
              <a:t>WHERE {</a:t>
            </a:r>
          </a:p>
          <a:p>
            <a:r>
              <a:rPr lang="en-US" dirty="0"/>
              <a:t>  ?c a  :</a:t>
            </a:r>
            <a:r>
              <a:rPr lang="en-US" dirty="0" err="1"/>
              <a:t>Looney_Tunes_Character</a:t>
            </a:r>
            <a:r>
              <a:rPr lang="en-US" dirty="0"/>
              <a:t> ;</a:t>
            </a:r>
          </a:p>
          <a:p>
            <a:r>
              <a:rPr lang="en-US" dirty="0"/>
              <a:t>    :name ?</a:t>
            </a:r>
            <a:r>
              <a:rPr lang="en-US" dirty="0" err="1"/>
              <a:t>cn</a:t>
            </a:r>
            <a:r>
              <a:rPr lang="en-US" dirty="0"/>
              <a:t> ;    </a:t>
            </a:r>
          </a:p>
          <a:p>
            <a:r>
              <a:rPr lang="en-US" dirty="0"/>
              <a:t>    :</a:t>
            </a:r>
            <a:r>
              <a:rPr lang="en-US" dirty="0" err="1"/>
              <a:t>created_by</a:t>
            </a:r>
            <a:r>
              <a:rPr lang="en-US" dirty="0"/>
              <a:t> ?p .</a:t>
            </a:r>
          </a:p>
          <a:p>
            <a:r>
              <a:rPr lang="en-US" dirty="0"/>
              <a:t>    ?p :name ?</a:t>
            </a:r>
            <a:r>
              <a:rPr lang="en-US" dirty="0" err="1"/>
              <a:t>pn</a:t>
            </a:r>
            <a:r>
              <a:rPr lang="en-US" dirty="0"/>
              <a:t> ;    </a:t>
            </a:r>
          </a:p>
          <a:p>
            <a:r>
              <a:rPr lang="en-US" dirty="0"/>
              <a:t>    :</a:t>
            </a:r>
            <a:r>
              <a:rPr lang="en-US" dirty="0" err="1"/>
              <a:t>born_on</a:t>
            </a:r>
            <a:r>
              <a:rPr lang="en-US" dirty="0"/>
              <a:t> ?d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42</a:t>
            </a:fld>
            <a:endParaRPr lang="en-US"/>
          </a:p>
        </p:txBody>
      </p:sp>
    </p:spTree>
    <p:extLst>
      <p:ext uri="{BB962C8B-B14F-4D97-AF65-F5344CB8AC3E}">
        <p14:creationId xmlns:p14="http://schemas.microsoft.com/office/powerpoint/2010/main" val="3526061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characters were created by </a:t>
            </a:r>
            <a:r>
              <a:rPr lang="en-US" dirty="0" err="1"/>
              <a:t>Tex</a:t>
            </a:r>
            <a:r>
              <a:rPr lang="en-US" dirty="0"/>
              <a:t> Avery?</a:t>
            </a:r>
          </a:p>
          <a:p>
            <a:r>
              <a:rPr lang="en-US" dirty="0"/>
              <a:t>PREFIX : &lt;http://looneytunes-graph.com/&gt;</a:t>
            </a:r>
          </a:p>
          <a:p>
            <a:endParaRPr lang="en-US" dirty="0"/>
          </a:p>
          <a:p>
            <a:r>
              <a:rPr lang="en-US" dirty="0"/>
              <a:t>SELECT ?c</a:t>
            </a:r>
          </a:p>
          <a:p>
            <a:r>
              <a:rPr lang="en-US" dirty="0"/>
              <a:t>WHERE {</a:t>
            </a:r>
          </a:p>
          <a:p>
            <a:r>
              <a:rPr lang="en-US" dirty="0"/>
              <a:t>  ?c :</a:t>
            </a:r>
            <a:r>
              <a:rPr lang="en-US" dirty="0" err="1"/>
              <a:t>created_by</a:t>
            </a:r>
            <a:r>
              <a:rPr lang="en-US" dirty="0"/>
              <a:t> :</a:t>
            </a:r>
            <a:r>
              <a:rPr lang="en-US" dirty="0" err="1"/>
              <a:t>Tex_Avery</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43</a:t>
            </a:fld>
            <a:endParaRPr lang="en-US"/>
          </a:p>
        </p:txBody>
      </p:sp>
    </p:spTree>
    <p:extLst>
      <p:ext uri="{BB962C8B-B14F-4D97-AF65-F5344CB8AC3E}">
        <p14:creationId xmlns:p14="http://schemas.microsoft.com/office/powerpoint/2010/main" val="243646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many characters were created by </a:t>
            </a:r>
            <a:r>
              <a:rPr lang="en-US" dirty="0" err="1"/>
              <a:t>Tex</a:t>
            </a:r>
            <a:r>
              <a:rPr lang="en-US" dirty="0"/>
              <a:t> Avery?</a:t>
            </a:r>
          </a:p>
          <a:p>
            <a:r>
              <a:rPr lang="en-US" dirty="0"/>
              <a:t>PREFIX : &lt;http://looneytunes-graph.com/&gt;</a:t>
            </a:r>
          </a:p>
          <a:p>
            <a:endParaRPr lang="en-US" dirty="0"/>
          </a:p>
          <a:p>
            <a:r>
              <a:rPr lang="en-US" dirty="0"/>
              <a:t>SELECT (COUNT (?c) AS ?</a:t>
            </a:r>
            <a:r>
              <a:rPr lang="en-US" dirty="0" err="1"/>
              <a:t>cCount</a:t>
            </a:r>
            <a:r>
              <a:rPr lang="en-US" dirty="0"/>
              <a:t>)</a:t>
            </a:r>
          </a:p>
          <a:p>
            <a:r>
              <a:rPr lang="en-US" dirty="0"/>
              <a:t>WHERE {</a:t>
            </a:r>
          </a:p>
          <a:p>
            <a:r>
              <a:rPr lang="en-US" dirty="0"/>
              <a:t>  ?c :</a:t>
            </a:r>
            <a:r>
              <a:rPr lang="en-US" dirty="0" err="1"/>
              <a:t>created_by</a:t>
            </a:r>
            <a:r>
              <a:rPr lang="en-US" dirty="0"/>
              <a:t> :</a:t>
            </a:r>
            <a:r>
              <a:rPr lang="en-US" dirty="0" err="1"/>
              <a:t>Tex_Avery</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44</a:t>
            </a:fld>
            <a:endParaRPr lang="en-US"/>
          </a:p>
        </p:txBody>
      </p:sp>
    </p:spTree>
    <p:extLst>
      <p:ext uri="{BB962C8B-B14F-4D97-AF65-F5344CB8AC3E}">
        <p14:creationId xmlns:p14="http://schemas.microsoft.com/office/powerpoint/2010/main" val="20058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many characters were created by </a:t>
            </a:r>
            <a:r>
              <a:rPr lang="en-US" dirty="0" err="1"/>
              <a:t>Tex</a:t>
            </a:r>
            <a:r>
              <a:rPr lang="en-US" dirty="0"/>
              <a:t> Avery?</a:t>
            </a:r>
          </a:p>
          <a:p>
            <a:r>
              <a:rPr lang="en-US" dirty="0"/>
              <a:t>PREFIX : &lt;http://looneytunes-graph.com/&gt;</a:t>
            </a:r>
          </a:p>
          <a:p>
            <a:endParaRPr lang="en-US" dirty="0"/>
          </a:p>
          <a:p>
            <a:r>
              <a:rPr lang="en-US" dirty="0"/>
              <a:t>SELECT (COUNT (?c) AS ?</a:t>
            </a:r>
            <a:r>
              <a:rPr lang="en-US" dirty="0" err="1"/>
              <a:t>cCount</a:t>
            </a:r>
            <a:r>
              <a:rPr lang="en-US" dirty="0"/>
              <a:t>)</a:t>
            </a:r>
          </a:p>
          <a:p>
            <a:r>
              <a:rPr lang="en-US" dirty="0"/>
              <a:t>WHERE {</a:t>
            </a:r>
          </a:p>
          <a:p>
            <a:r>
              <a:rPr lang="en-US" dirty="0"/>
              <a:t>  ?c a :</a:t>
            </a:r>
            <a:r>
              <a:rPr lang="en-US" dirty="0" err="1"/>
              <a:t>Looney_Tunes_Character</a:t>
            </a:r>
            <a:endParaRPr lang="en-US" dirty="0"/>
          </a:p>
          <a:p>
            <a:r>
              <a:rPr lang="en-US"/>
              <a:t>}</a:t>
            </a:r>
          </a:p>
        </p:txBody>
      </p:sp>
      <p:sp>
        <p:nvSpPr>
          <p:cNvPr id="4" name="Slide Number Placeholder 3"/>
          <p:cNvSpPr>
            <a:spLocks noGrp="1"/>
          </p:cNvSpPr>
          <p:nvPr>
            <p:ph type="sldNum" sz="quarter" idx="5"/>
          </p:nvPr>
        </p:nvSpPr>
        <p:spPr/>
        <p:txBody>
          <a:bodyPr/>
          <a:lstStyle/>
          <a:p>
            <a:fld id="{15523813-D244-46E4-A90B-3055E2F344A8}" type="slidenum">
              <a:rPr lang="en-US" smtClean="0"/>
              <a:t>45</a:t>
            </a:fld>
            <a:endParaRPr lang="en-US"/>
          </a:p>
        </p:txBody>
      </p:sp>
    </p:spTree>
    <p:extLst>
      <p:ext uri="{BB962C8B-B14F-4D97-AF65-F5344CB8AC3E}">
        <p14:creationId xmlns:p14="http://schemas.microsoft.com/office/powerpoint/2010/main" val="4264001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many types of movies have our Looney Tunes characters made debut appearances in?</a:t>
            </a:r>
          </a:p>
          <a:p>
            <a:r>
              <a:rPr lang="en-US" dirty="0"/>
              <a:t>PREFIX : &lt;http://looneytunes-graph.com/&gt;</a:t>
            </a:r>
          </a:p>
          <a:p>
            <a:endParaRPr lang="en-US" dirty="0"/>
          </a:p>
          <a:p>
            <a:r>
              <a:rPr lang="en-US" dirty="0"/>
              <a:t>SELECT (COUNT (DISTINCT ?mt) As ?</a:t>
            </a:r>
            <a:r>
              <a:rPr lang="en-US" dirty="0" err="1"/>
              <a:t>mtCount</a:t>
            </a:r>
            <a:r>
              <a:rPr lang="en-US" dirty="0"/>
              <a:t>)</a:t>
            </a:r>
          </a:p>
          <a:p>
            <a:r>
              <a:rPr lang="en-US" dirty="0"/>
              <a:t>WHERE {</a:t>
            </a:r>
          </a:p>
          <a:p>
            <a:r>
              <a:rPr lang="en-US" dirty="0"/>
              <a:t>  ?c :</a:t>
            </a:r>
            <a:r>
              <a:rPr lang="en-US" dirty="0" err="1"/>
              <a:t>made_debut_appearance_in</a:t>
            </a:r>
            <a:r>
              <a:rPr lang="en-US" dirty="0"/>
              <a:t> ?m .</a:t>
            </a:r>
          </a:p>
          <a:p>
            <a:r>
              <a:rPr lang="en-US" dirty="0"/>
              <a:t>  ?m a ?mt</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48</a:t>
            </a:fld>
            <a:endParaRPr lang="en-US"/>
          </a:p>
        </p:txBody>
      </p:sp>
    </p:spTree>
    <p:extLst>
      <p:ext uri="{BB962C8B-B14F-4D97-AF65-F5344CB8AC3E}">
        <p14:creationId xmlns:p14="http://schemas.microsoft.com/office/powerpoint/2010/main" val="47708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a:t>
            </a:r>
            <a:r>
              <a:rPr lang="en-US" dirty="0" err="1"/>
              <a:t>rdf:type</a:t>
            </a:r>
            <a:r>
              <a:rPr lang="en-US" dirty="0"/>
              <a:t>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p:txBody>
      </p:sp>
      <p:sp>
        <p:nvSpPr>
          <p:cNvPr id="4" name="Slide Number Placeholder 3"/>
          <p:cNvSpPr>
            <a:spLocks noGrp="1"/>
          </p:cNvSpPr>
          <p:nvPr>
            <p:ph type="sldNum" sz="quarter" idx="5"/>
          </p:nvPr>
        </p:nvSpPr>
        <p:spPr/>
        <p:txBody>
          <a:bodyPr/>
          <a:lstStyle/>
          <a:p>
            <a:fld id="{15523813-D244-46E4-A90B-3055E2F344A8}" type="slidenum">
              <a:rPr lang="en-US" smtClean="0"/>
              <a:t>17</a:t>
            </a:fld>
            <a:endParaRPr lang="en-US"/>
          </a:p>
        </p:txBody>
      </p:sp>
    </p:spTree>
    <p:extLst>
      <p:ext uri="{BB962C8B-B14F-4D97-AF65-F5344CB8AC3E}">
        <p14:creationId xmlns:p14="http://schemas.microsoft.com/office/powerpoint/2010/main" val="102368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(COUNT(DISTINCT ?</a:t>
            </a:r>
            <a:r>
              <a:rPr lang="en-US" dirty="0" err="1"/>
              <a:t>ptype</a:t>
            </a:r>
            <a:r>
              <a:rPr lang="en-US" dirty="0"/>
              <a:t>) AS ?</a:t>
            </a:r>
            <a:r>
              <a:rPr lang="en-US" dirty="0" err="1"/>
              <a:t>ptypeCount</a:t>
            </a:r>
            <a:r>
              <a:rPr lang="en-US" dirty="0"/>
              <a:t>)</a:t>
            </a:r>
          </a:p>
          <a:p>
            <a:r>
              <a:rPr lang="en-US" dirty="0"/>
              <a:t>WHERE {</a:t>
            </a:r>
          </a:p>
          <a:p>
            <a:r>
              <a:rPr lang="en-US" dirty="0"/>
              <a:t>    ?c :</a:t>
            </a:r>
            <a:r>
              <a:rPr lang="en-US" dirty="0" err="1"/>
              <a:t>created_by</a:t>
            </a:r>
            <a:r>
              <a:rPr lang="en-US" dirty="0"/>
              <a:t> ?p .</a:t>
            </a:r>
          </a:p>
          <a:p>
            <a:r>
              <a:rPr lang="en-US" dirty="0"/>
              <a:t>    ?p a ?</a:t>
            </a:r>
            <a:r>
              <a:rPr lang="en-US" dirty="0" err="1"/>
              <a:t>ptype</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49</a:t>
            </a:fld>
            <a:endParaRPr lang="en-US"/>
          </a:p>
        </p:txBody>
      </p:sp>
    </p:spTree>
    <p:extLst>
      <p:ext uri="{BB962C8B-B14F-4D97-AF65-F5344CB8AC3E}">
        <p14:creationId xmlns:p14="http://schemas.microsoft.com/office/powerpoint/2010/main" val="112511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Find Looney Tunes characters that have a catchphrase</a:t>
            </a:r>
          </a:p>
          <a:p>
            <a:r>
              <a:rPr lang="en-US" dirty="0"/>
              <a:t>PREFIX : &lt;http://looneytunes-graph.com/&gt;</a:t>
            </a:r>
          </a:p>
          <a:p>
            <a:endParaRPr lang="en-US" dirty="0"/>
          </a:p>
          <a:p>
            <a:r>
              <a:rPr lang="en-US" dirty="0"/>
              <a:t>SELECT ?c</a:t>
            </a:r>
          </a:p>
          <a:p>
            <a:r>
              <a:rPr lang="en-US" dirty="0"/>
              <a:t>WHERE {</a:t>
            </a:r>
          </a:p>
          <a:p>
            <a:r>
              <a:rPr lang="en-US" dirty="0"/>
              <a:t>?c :</a:t>
            </a:r>
            <a:r>
              <a:rPr lang="en-US" dirty="0" err="1"/>
              <a:t>known_for_catchphrase</a:t>
            </a:r>
            <a:r>
              <a:rPr lang="en-US" dirty="0"/>
              <a:t> ?p</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50</a:t>
            </a:fld>
            <a:endParaRPr lang="en-US"/>
          </a:p>
        </p:txBody>
      </p:sp>
    </p:spTree>
    <p:extLst>
      <p:ext uri="{BB962C8B-B14F-4D97-AF65-F5344CB8AC3E}">
        <p14:creationId xmlns:p14="http://schemas.microsoft.com/office/powerpoint/2010/main" val="4215643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Find Looney Tunes characters that </a:t>
            </a:r>
            <a:r>
              <a:rPr lang="en-US" dirty="0" err="1"/>
              <a:t>dont</a:t>
            </a:r>
            <a:r>
              <a:rPr lang="en-US" dirty="0"/>
              <a:t> have a catchphrase</a:t>
            </a:r>
          </a:p>
          <a:p>
            <a:r>
              <a:rPr lang="en-US" dirty="0"/>
              <a:t>PREFIX : &lt;http://looneytunes-graph.com/&gt;</a:t>
            </a:r>
          </a:p>
          <a:p>
            <a:endParaRPr lang="en-US" dirty="0"/>
          </a:p>
          <a:p>
            <a:r>
              <a:rPr lang="en-US" dirty="0"/>
              <a:t>SELECT ?c</a:t>
            </a:r>
          </a:p>
          <a:p>
            <a:r>
              <a:rPr lang="en-US" dirty="0"/>
              <a:t>WHERE {</a:t>
            </a:r>
          </a:p>
          <a:p>
            <a:r>
              <a:rPr lang="en-US" dirty="0"/>
              <a:t>?c a :</a:t>
            </a:r>
            <a:r>
              <a:rPr lang="en-US" dirty="0" err="1"/>
              <a:t>Looney_Tunes_Character</a:t>
            </a:r>
            <a:r>
              <a:rPr lang="en-US" dirty="0"/>
              <a:t> .</a:t>
            </a:r>
          </a:p>
          <a:p>
            <a:r>
              <a:rPr lang="en-US" dirty="0"/>
              <a:t>  </a:t>
            </a:r>
          </a:p>
          <a:p>
            <a:r>
              <a:rPr lang="en-US" dirty="0"/>
              <a:t>  FILTER NOT EXISTS {</a:t>
            </a:r>
          </a:p>
          <a:p>
            <a:r>
              <a:rPr lang="en-US" dirty="0"/>
              <a:t>    ?c :</a:t>
            </a:r>
            <a:r>
              <a:rPr lang="en-US" dirty="0" err="1"/>
              <a:t>known_for_catchphrase</a:t>
            </a:r>
            <a:r>
              <a:rPr lang="en-US" dirty="0"/>
              <a:t> ?p</a:t>
            </a:r>
          </a:p>
          <a:p>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51</a:t>
            </a:fld>
            <a:endParaRPr lang="en-US"/>
          </a:p>
        </p:txBody>
      </p:sp>
    </p:spTree>
    <p:extLst>
      <p:ext uri="{BB962C8B-B14F-4D97-AF65-F5344CB8AC3E}">
        <p14:creationId xmlns:p14="http://schemas.microsoft.com/office/powerpoint/2010/main" val="602639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Find Looney Tunes characters have a catchphrase</a:t>
            </a:r>
          </a:p>
          <a:p>
            <a:r>
              <a:rPr lang="en-US" dirty="0"/>
              <a:t>PREFIX : &lt;http://looneytunes-graph.com/&gt;</a:t>
            </a:r>
          </a:p>
          <a:p>
            <a:endParaRPr lang="en-US" dirty="0"/>
          </a:p>
          <a:p>
            <a:r>
              <a:rPr lang="en-US" dirty="0"/>
              <a:t>SELECT ?n</a:t>
            </a:r>
          </a:p>
          <a:p>
            <a:r>
              <a:rPr lang="en-US" dirty="0"/>
              <a:t>WHERE {</a:t>
            </a:r>
          </a:p>
          <a:p>
            <a:r>
              <a:rPr lang="en-US" dirty="0"/>
              <a:t>?c a :</a:t>
            </a:r>
            <a:r>
              <a:rPr lang="en-US" dirty="0" err="1"/>
              <a:t>Looney_Tunes_Character</a:t>
            </a:r>
            <a:r>
              <a:rPr lang="en-US" dirty="0"/>
              <a:t> ;</a:t>
            </a:r>
          </a:p>
          <a:p>
            <a:r>
              <a:rPr lang="en-US" dirty="0"/>
              <a:t>     :name ?n</a:t>
            </a:r>
          </a:p>
          <a:p>
            <a:r>
              <a:rPr lang="en-US" dirty="0"/>
              <a:t>  FILTER EXISTS {</a:t>
            </a:r>
          </a:p>
          <a:p>
            <a:r>
              <a:rPr lang="en-US" dirty="0"/>
              <a:t>    ?c :</a:t>
            </a:r>
            <a:r>
              <a:rPr lang="en-US" dirty="0" err="1"/>
              <a:t>known_for_catchphrase</a:t>
            </a:r>
            <a:r>
              <a:rPr lang="en-US" dirty="0"/>
              <a:t> ?p</a:t>
            </a:r>
          </a:p>
          <a:p>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52</a:t>
            </a:fld>
            <a:endParaRPr lang="en-US"/>
          </a:p>
        </p:txBody>
      </p:sp>
    </p:spTree>
    <p:extLst>
      <p:ext uri="{BB962C8B-B14F-4D97-AF65-F5344CB8AC3E}">
        <p14:creationId xmlns:p14="http://schemas.microsoft.com/office/powerpoint/2010/main" val="3368146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are the characters who were co-created?</a:t>
            </a:r>
          </a:p>
          <a:p>
            <a:r>
              <a:rPr lang="en-US" dirty="0"/>
              <a:t>PREFIX : &lt;http://looneytunes-graph.com/&gt;</a:t>
            </a:r>
          </a:p>
          <a:p>
            <a:endParaRPr lang="en-US" dirty="0"/>
          </a:p>
          <a:p>
            <a:r>
              <a:rPr lang="en-US" dirty="0"/>
              <a:t>SELECT  ?c</a:t>
            </a:r>
          </a:p>
          <a:p>
            <a:r>
              <a:rPr lang="en-US" dirty="0"/>
              <a:t>WHERE {</a:t>
            </a:r>
          </a:p>
          <a:p>
            <a:r>
              <a:rPr lang="en-US" dirty="0"/>
              <a:t>  ?c :</a:t>
            </a:r>
            <a:r>
              <a:rPr lang="en-US" dirty="0" err="1"/>
              <a:t>created_by</a:t>
            </a:r>
            <a:r>
              <a:rPr lang="en-US" dirty="0"/>
              <a:t> ?p1 .</a:t>
            </a:r>
          </a:p>
          <a:p>
            <a:r>
              <a:rPr lang="en-US" dirty="0"/>
              <a:t>  ?c :</a:t>
            </a:r>
            <a:r>
              <a:rPr lang="en-US" dirty="0" err="1"/>
              <a:t>created_by</a:t>
            </a:r>
            <a:r>
              <a:rPr lang="en-US" dirty="0"/>
              <a:t> ?p2 .     </a:t>
            </a:r>
          </a:p>
          <a:p>
            <a:r>
              <a:rPr lang="en-US" dirty="0"/>
              <a:t>  FILTER (?p1 != ?p2)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53</a:t>
            </a:fld>
            <a:endParaRPr lang="en-US"/>
          </a:p>
        </p:txBody>
      </p:sp>
    </p:spTree>
    <p:extLst>
      <p:ext uri="{BB962C8B-B14F-4D97-AF65-F5344CB8AC3E}">
        <p14:creationId xmlns:p14="http://schemas.microsoft.com/office/powerpoint/2010/main" val="2207466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are the characters who were co-created?</a:t>
            </a:r>
          </a:p>
          <a:p>
            <a:r>
              <a:rPr lang="en-US" dirty="0"/>
              <a:t>PREFIX : &lt;http://looneytunes-graph.com/&gt;</a:t>
            </a:r>
          </a:p>
          <a:p>
            <a:endParaRPr lang="en-US" dirty="0"/>
          </a:p>
          <a:p>
            <a:r>
              <a:rPr lang="en-US" dirty="0"/>
              <a:t>SELECT DISTINCT ?c</a:t>
            </a:r>
          </a:p>
          <a:p>
            <a:r>
              <a:rPr lang="en-US" dirty="0"/>
              <a:t>WHERE {</a:t>
            </a:r>
          </a:p>
          <a:p>
            <a:r>
              <a:rPr lang="en-US" dirty="0"/>
              <a:t>  ?c :</a:t>
            </a:r>
            <a:r>
              <a:rPr lang="en-US" dirty="0" err="1"/>
              <a:t>created_by</a:t>
            </a:r>
            <a:r>
              <a:rPr lang="en-US" dirty="0"/>
              <a:t> ?p1 .</a:t>
            </a:r>
          </a:p>
          <a:p>
            <a:r>
              <a:rPr lang="en-US" dirty="0"/>
              <a:t>  ?c :</a:t>
            </a:r>
            <a:r>
              <a:rPr lang="en-US" dirty="0" err="1"/>
              <a:t>created_by</a:t>
            </a:r>
            <a:r>
              <a:rPr lang="en-US" dirty="0"/>
              <a:t> ?p2 .     </a:t>
            </a:r>
          </a:p>
          <a:p>
            <a:r>
              <a:rPr lang="en-US" dirty="0"/>
              <a:t>  FILTER (?p1 != ?p2)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54</a:t>
            </a:fld>
            <a:endParaRPr lang="en-US"/>
          </a:p>
        </p:txBody>
      </p:sp>
    </p:spTree>
    <p:extLst>
      <p:ext uri="{BB962C8B-B14F-4D97-AF65-F5344CB8AC3E}">
        <p14:creationId xmlns:p14="http://schemas.microsoft.com/office/powerpoint/2010/main" val="1842562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are the characters who were co-created?</a:t>
            </a:r>
          </a:p>
          <a:p>
            <a:r>
              <a:rPr lang="en-US" dirty="0"/>
              <a:t>PREFIX : &lt;http://looneytunes-graph.com/&gt;</a:t>
            </a:r>
          </a:p>
          <a:p>
            <a:endParaRPr lang="en-US" dirty="0"/>
          </a:p>
          <a:p>
            <a:r>
              <a:rPr lang="en-US" dirty="0"/>
              <a:t>SELECT DISTINCT ?c</a:t>
            </a:r>
          </a:p>
          <a:p>
            <a:r>
              <a:rPr lang="en-US" dirty="0"/>
              <a:t>WHERE {</a:t>
            </a:r>
          </a:p>
          <a:p>
            <a:r>
              <a:rPr lang="en-US" dirty="0"/>
              <a:t>  ?c :</a:t>
            </a:r>
            <a:r>
              <a:rPr lang="en-US" dirty="0" err="1"/>
              <a:t>created_by</a:t>
            </a:r>
            <a:r>
              <a:rPr lang="en-US" dirty="0"/>
              <a:t> ?p1, ?p2 .     </a:t>
            </a:r>
          </a:p>
          <a:p>
            <a:r>
              <a:rPr lang="en-US" dirty="0"/>
              <a:t>  FILTER (?p1 != ?p2)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55</a:t>
            </a:fld>
            <a:endParaRPr lang="en-US"/>
          </a:p>
        </p:txBody>
      </p:sp>
    </p:spTree>
    <p:extLst>
      <p:ext uri="{BB962C8B-B14F-4D97-AF65-F5344CB8AC3E}">
        <p14:creationId xmlns:p14="http://schemas.microsoft.com/office/powerpoint/2010/main" val="61605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are the earliest and latest release dates of the Shorts?</a:t>
            </a:r>
          </a:p>
          <a:p>
            <a:r>
              <a:rPr lang="en-US" dirty="0"/>
              <a:t>PREFIX : &lt;http://looneytunes-graph.com/&gt;</a:t>
            </a:r>
          </a:p>
          <a:p>
            <a:endParaRPr lang="en-US" dirty="0"/>
          </a:p>
          <a:p>
            <a:r>
              <a:rPr lang="en-US" dirty="0"/>
              <a:t>SELECT (MIN(?date) AS ?earliest) (MAX(?date) AS ?latest)</a:t>
            </a:r>
          </a:p>
          <a:p>
            <a:r>
              <a:rPr lang="en-US" dirty="0"/>
              <a:t>WHERE {</a:t>
            </a:r>
          </a:p>
          <a:p>
            <a:r>
              <a:rPr lang="en-US" dirty="0"/>
              <a:t>  ?m a :Short ;     </a:t>
            </a:r>
          </a:p>
          <a:p>
            <a:r>
              <a:rPr lang="en-US" dirty="0"/>
              <a:t>       :</a:t>
            </a:r>
            <a:r>
              <a:rPr lang="en-US" dirty="0" err="1"/>
              <a:t>release_date</a:t>
            </a:r>
            <a:r>
              <a:rPr lang="en-US" dirty="0"/>
              <a:t> ?date</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56</a:t>
            </a:fld>
            <a:endParaRPr lang="en-US"/>
          </a:p>
        </p:txBody>
      </p:sp>
    </p:spTree>
    <p:extLst>
      <p:ext uri="{BB962C8B-B14F-4D97-AF65-F5344CB8AC3E}">
        <p14:creationId xmlns:p14="http://schemas.microsoft.com/office/powerpoint/2010/main" val="1473875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old was </a:t>
            </a:r>
            <a:r>
              <a:rPr lang="en-US" dirty="0" err="1"/>
              <a:t>Tex</a:t>
            </a:r>
            <a:r>
              <a:rPr lang="en-US" dirty="0"/>
              <a:t> </a:t>
            </a:r>
            <a:r>
              <a:rPr lang="en-US" dirty="0" err="1"/>
              <a:t>Avary</a:t>
            </a:r>
            <a:r>
              <a:rPr lang="en-US" dirty="0"/>
              <a:t> when he died?</a:t>
            </a:r>
          </a:p>
          <a:p>
            <a:r>
              <a:rPr lang="en-US" dirty="0"/>
              <a:t>PREFIX : &lt;http://looneytunes-graph.com/&gt;</a:t>
            </a:r>
          </a:p>
          <a:p>
            <a:endParaRPr lang="en-US" dirty="0"/>
          </a:p>
          <a:p>
            <a:r>
              <a:rPr lang="en-US" dirty="0"/>
              <a:t>SELECT ?age</a:t>
            </a:r>
          </a:p>
          <a:p>
            <a:r>
              <a:rPr lang="en-US" dirty="0"/>
              <a:t>WHERE {</a:t>
            </a:r>
          </a:p>
          <a:p>
            <a:r>
              <a:rPr lang="en-US" dirty="0"/>
              <a:t>  :</a:t>
            </a:r>
            <a:r>
              <a:rPr lang="en-US" dirty="0" err="1"/>
              <a:t>Tex_Avery</a:t>
            </a:r>
            <a:r>
              <a:rPr lang="en-US" dirty="0"/>
              <a:t>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57</a:t>
            </a:fld>
            <a:endParaRPr lang="en-US"/>
          </a:p>
        </p:txBody>
      </p:sp>
    </p:spTree>
    <p:extLst>
      <p:ext uri="{BB962C8B-B14F-4D97-AF65-F5344CB8AC3E}">
        <p14:creationId xmlns:p14="http://schemas.microsoft.com/office/powerpoint/2010/main" val="2956211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old was </a:t>
            </a:r>
            <a:r>
              <a:rPr lang="en-US" dirty="0" err="1"/>
              <a:t>Tex</a:t>
            </a:r>
            <a:r>
              <a:rPr lang="en-US" dirty="0"/>
              <a:t> </a:t>
            </a:r>
            <a:r>
              <a:rPr lang="en-US" dirty="0" err="1"/>
              <a:t>Avary</a:t>
            </a:r>
            <a:r>
              <a:rPr lang="en-US" dirty="0"/>
              <a:t> when he died?</a:t>
            </a:r>
          </a:p>
          <a:p>
            <a:r>
              <a:rPr lang="en-US" dirty="0"/>
              <a:t>PREFIX : &lt;http://looneytunes-graph.com/&gt;</a:t>
            </a:r>
          </a:p>
          <a:p>
            <a:endParaRPr lang="en-US" dirty="0"/>
          </a:p>
          <a:p>
            <a:r>
              <a:rPr lang="en-US" dirty="0"/>
              <a:t>SELECT ?age</a:t>
            </a:r>
          </a:p>
          <a:p>
            <a:r>
              <a:rPr lang="en-US" dirty="0"/>
              <a:t>WHERE {</a:t>
            </a:r>
          </a:p>
          <a:p>
            <a:r>
              <a:rPr lang="en-US" dirty="0"/>
              <a:t>  :</a:t>
            </a:r>
            <a:r>
              <a:rPr lang="en-US" dirty="0" err="1"/>
              <a:t>Tex_Avery</a:t>
            </a:r>
            <a:r>
              <a:rPr lang="en-US" dirty="0"/>
              <a:t>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58</a:t>
            </a:fld>
            <a:endParaRPr lang="en-US"/>
          </a:p>
        </p:txBody>
      </p:sp>
    </p:spTree>
    <p:extLst>
      <p:ext uri="{BB962C8B-B14F-4D97-AF65-F5344CB8AC3E}">
        <p14:creationId xmlns:p14="http://schemas.microsoft.com/office/powerpoint/2010/main" val="95340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a:t>
            </a:r>
            <a:r>
              <a:rPr lang="en-US" dirty="0" err="1"/>
              <a:t>rdf:type</a:t>
            </a:r>
            <a:r>
              <a:rPr lang="en-US" dirty="0"/>
              <a:t>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p:txBody>
      </p:sp>
      <p:sp>
        <p:nvSpPr>
          <p:cNvPr id="4" name="Slide Number Placeholder 3"/>
          <p:cNvSpPr>
            <a:spLocks noGrp="1"/>
          </p:cNvSpPr>
          <p:nvPr>
            <p:ph type="sldNum" sz="quarter" idx="5"/>
          </p:nvPr>
        </p:nvSpPr>
        <p:spPr/>
        <p:txBody>
          <a:bodyPr/>
          <a:lstStyle/>
          <a:p>
            <a:fld id="{15523813-D244-46E4-A90B-3055E2F344A8}" type="slidenum">
              <a:rPr lang="en-US" smtClean="0"/>
              <a:t>18</a:t>
            </a:fld>
            <a:endParaRPr lang="en-US"/>
          </a:p>
        </p:txBody>
      </p:sp>
    </p:spTree>
    <p:extLst>
      <p:ext uri="{BB962C8B-B14F-4D97-AF65-F5344CB8AC3E}">
        <p14:creationId xmlns:p14="http://schemas.microsoft.com/office/powerpoint/2010/main" val="156380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old was </a:t>
            </a:r>
            <a:r>
              <a:rPr lang="en-US" dirty="0" err="1"/>
              <a:t>Tex</a:t>
            </a:r>
            <a:r>
              <a:rPr lang="en-US" dirty="0"/>
              <a:t> </a:t>
            </a:r>
            <a:r>
              <a:rPr lang="en-US" dirty="0" err="1"/>
              <a:t>Avary</a:t>
            </a:r>
            <a:r>
              <a:rPr lang="en-US" dirty="0"/>
              <a:t> when he died?</a:t>
            </a:r>
          </a:p>
          <a:p>
            <a:r>
              <a:rPr lang="en-US" dirty="0"/>
              <a:t>PREFIX : &lt;http://looneytunes-graph.com/&gt;</a:t>
            </a:r>
          </a:p>
          <a:p>
            <a:endParaRPr lang="en-US" dirty="0"/>
          </a:p>
          <a:p>
            <a:r>
              <a:rPr lang="en-US" dirty="0"/>
              <a:t>SELECT ?n ?age</a:t>
            </a:r>
          </a:p>
          <a:p>
            <a:r>
              <a:rPr lang="en-US" dirty="0"/>
              <a:t>WHERE {</a:t>
            </a:r>
          </a:p>
          <a:p>
            <a:r>
              <a:rPr lang="en-US" dirty="0"/>
              <a:t>  ?p :name ?n ;</a:t>
            </a:r>
          </a:p>
          <a:p>
            <a:r>
              <a:rPr lang="en-US" dirty="0"/>
              <a:t>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59</a:t>
            </a:fld>
            <a:endParaRPr lang="en-US"/>
          </a:p>
        </p:txBody>
      </p:sp>
    </p:spTree>
    <p:extLst>
      <p:ext uri="{BB962C8B-B14F-4D97-AF65-F5344CB8AC3E}">
        <p14:creationId xmlns:p14="http://schemas.microsoft.com/office/powerpoint/2010/main" val="3007398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was the longest living creator?</a:t>
            </a:r>
          </a:p>
          <a:p>
            <a:r>
              <a:rPr lang="en-US" dirty="0"/>
              <a:t>PREFIX : &lt;http://looneytunes-graph.com/&gt;</a:t>
            </a:r>
          </a:p>
          <a:p>
            <a:endParaRPr lang="en-US" dirty="0"/>
          </a:p>
          <a:p>
            <a:r>
              <a:rPr lang="en-US" dirty="0"/>
              <a:t>SELECT ?n ?age</a:t>
            </a:r>
          </a:p>
          <a:p>
            <a:r>
              <a:rPr lang="en-US" dirty="0"/>
              <a:t>WHERE {</a:t>
            </a:r>
          </a:p>
          <a:p>
            <a:r>
              <a:rPr lang="en-US" dirty="0"/>
              <a:t>  ?p :name ?n ;</a:t>
            </a:r>
          </a:p>
          <a:p>
            <a:r>
              <a:rPr lang="en-US" dirty="0"/>
              <a:t>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a:p>
            <a:r>
              <a:rPr lang="en-US" dirty="0"/>
              <a:t>ORDER BY DESC(?age)</a:t>
            </a:r>
          </a:p>
        </p:txBody>
      </p:sp>
      <p:sp>
        <p:nvSpPr>
          <p:cNvPr id="4" name="Slide Number Placeholder 3"/>
          <p:cNvSpPr>
            <a:spLocks noGrp="1"/>
          </p:cNvSpPr>
          <p:nvPr>
            <p:ph type="sldNum" sz="quarter" idx="5"/>
          </p:nvPr>
        </p:nvSpPr>
        <p:spPr/>
        <p:txBody>
          <a:bodyPr/>
          <a:lstStyle/>
          <a:p>
            <a:fld id="{15523813-D244-46E4-A90B-3055E2F344A8}" type="slidenum">
              <a:rPr lang="en-US" smtClean="0"/>
              <a:t>60</a:t>
            </a:fld>
            <a:endParaRPr lang="en-US"/>
          </a:p>
        </p:txBody>
      </p:sp>
    </p:spTree>
    <p:extLst>
      <p:ext uri="{BB962C8B-B14F-4D97-AF65-F5344CB8AC3E}">
        <p14:creationId xmlns:p14="http://schemas.microsoft.com/office/powerpoint/2010/main" val="1889196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was the longest living creator?</a:t>
            </a:r>
          </a:p>
          <a:p>
            <a:r>
              <a:rPr lang="en-US" dirty="0"/>
              <a:t>PREFIX : &lt;http://looneytunes-graph.com/&gt;</a:t>
            </a:r>
          </a:p>
          <a:p>
            <a:endParaRPr lang="en-US" dirty="0"/>
          </a:p>
          <a:p>
            <a:r>
              <a:rPr lang="en-US" dirty="0"/>
              <a:t>SELECT ?n ?age</a:t>
            </a:r>
          </a:p>
          <a:p>
            <a:r>
              <a:rPr lang="en-US" dirty="0"/>
              <a:t>WHERE {</a:t>
            </a:r>
          </a:p>
          <a:p>
            <a:r>
              <a:rPr lang="en-US" dirty="0"/>
              <a:t>  ?p :name ?n ;</a:t>
            </a:r>
          </a:p>
          <a:p>
            <a:r>
              <a:rPr lang="en-US" dirty="0"/>
              <a:t>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a:p>
            <a:r>
              <a:rPr lang="en-US" dirty="0"/>
              <a:t>ORDER BY DESC(?age)</a:t>
            </a:r>
          </a:p>
          <a:p>
            <a:r>
              <a:rPr lang="en-US" dirty="0"/>
              <a:t>LIMIT 1</a:t>
            </a:r>
          </a:p>
        </p:txBody>
      </p:sp>
      <p:sp>
        <p:nvSpPr>
          <p:cNvPr id="4" name="Slide Number Placeholder 3"/>
          <p:cNvSpPr>
            <a:spLocks noGrp="1"/>
          </p:cNvSpPr>
          <p:nvPr>
            <p:ph type="sldNum" sz="quarter" idx="5"/>
          </p:nvPr>
        </p:nvSpPr>
        <p:spPr/>
        <p:txBody>
          <a:bodyPr/>
          <a:lstStyle/>
          <a:p>
            <a:fld id="{15523813-D244-46E4-A90B-3055E2F344A8}" type="slidenum">
              <a:rPr lang="en-US" smtClean="0"/>
              <a:t>61</a:t>
            </a:fld>
            <a:endParaRPr lang="en-US"/>
          </a:p>
        </p:txBody>
      </p:sp>
    </p:spTree>
    <p:extLst>
      <p:ext uri="{BB962C8B-B14F-4D97-AF65-F5344CB8AC3E}">
        <p14:creationId xmlns:p14="http://schemas.microsoft.com/office/powerpoint/2010/main" val="2068923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Who was the average age of all Looney Tunes characters creators combined?</a:t>
            </a:r>
          </a:p>
          <a:p>
            <a:r>
              <a:rPr lang="en-US" dirty="0"/>
              <a:t>PREFIX : &lt;http://looneytunes-graph.com/&gt;</a:t>
            </a:r>
          </a:p>
          <a:p>
            <a:endParaRPr lang="en-US" dirty="0"/>
          </a:p>
          <a:p>
            <a:r>
              <a:rPr lang="en-US" dirty="0"/>
              <a:t>SELECT (AVG(?age) AS ?</a:t>
            </a:r>
            <a:r>
              <a:rPr lang="en-US" dirty="0" err="1"/>
              <a:t>avgAge</a:t>
            </a:r>
            <a:r>
              <a:rPr lang="en-US" dirty="0"/>
              <a:t>)</a:t>
            </a:r>
          </a:p>
          <a:p>
            <a:r>
              <a:rPr lang="en-US" dirty="0"/>
              <a:t>WHERE {</a:t>
            </a:r>
          </a:p>
          <a:p>
            <a:r>
              <a:rPr lang="en-US" dirty="0"/>
              <a:t>  ?p :</a:t>
            </a:r>
            <a:r>
              <a:rPr lang="en-US" dirty="0" err="1"/>
              <a:t>born_on</a:t>
            </a:r>
            <a:r>
              <a:rPr lang="en-US" dirty="0"/>
              <a:t> ?b ;     </a:t>
            </a:r>
          </a:p>
          <a:p>
            <a:r>
              <a:rPr lang="en-US" dirty="0"/>
              <a:t>     :</a:t>
            </a:r>
            <a:r>
              <a:rPr lang="en-US" dirty="0" err="1"/>
              <a:t>died_on</a:t>
            </a:r>
            <a:r>
              <a:rPr lang="en-US" dirty="0"/>
              <a:t> ?d .</a:t>
            </a:r>
          </a:p>
          <a:p>
            <a:r>
              <a:rPr lang="en-US" dirty="0"/>
              <a:t>             </a:t>
            </a:r>
          </a:p>
          <a:p>
            <a:r>
              <a:rPr lang="en-US" dirty="0"/>
              <a:t>  BIND (year(?b) As ?</a:t>
            </a:r>
            <a:r>
              <a:rPr lang="en-US" dirty="0" err="1"/>
              <a:t>bYear</a:t>
            </a:r>
            <a:r>
              <a:rPr lang="en-US" dirty="0"/>
              <a:t>)</a:t>
            </a:r>
          </a:p>
          <a:p>
            <a:r>
              <a:rPr lang="en-US" dirty="0"/>
              <a:t>  BIND (year(?d) As ?</a:t>
            </a:r>
            <a:r>
              <a:rPr lang="en-US" dirty="0" err="1"/>
              <a:t>dYear</a:t>
            </a:r>
            <a:r>
              <a:rPr lang="en-US" dirty="0"/>
              <a:t>)</a:t>
            </a:r>
          </a:p>
          <a:p>
            <a:r>
              <a:rPr lang="en-US" dirty="0"/>
              <a:t>  BIND((?</a:t>
            </a:r>
            <a:r>
              <a:rPr lang="en-US" dirty="0" err="1"/>
              <a:t>dYear</a:t>
            </a:r>
            <a:r>
              <a:rPr lang="en-US" dirty="0"/>
              <a:t> -?</a:t>
            </a:r>
            <a:r>
              <a:rPr lang="en-US" dirty="0" err="1"/>
              <a:t>bYear</a:t>
            </a:r>
            <a:r>
              <a:rPr lang="en-US" dirty="0"/>
              <a:t>) AS ?age)</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62</a:t>
            </a:fld>
            <a:endParaRPr lang="en-US"/>
          </a:p>
        </p:txBody>
      </p:sp>
    </p:spTree>
    <p:extLst>
      <p:ext uri="{BB962C8B-B14F-4D97-AF65-F5344CB8AC3E}">
        <p14:creationId xmlns:p14="http://schemas.microsoft.com/office/powerpoint/2010/main" val="3520518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if we want to say something like:</a:t>
            </a:r>
          </a:p>
          <a:p>
            <a:r>
              <a:rPr lang="en-US" dirty="0"/>
              <a:t># If release date between 1946 and 1950 =&gt; post-war period release</a:t>
            </a:r>
          </a:p>
          <a:p>
            <a:r>
              <a:rPr lang="en-US" dirty="0"/>
              <a:t># If release date between 1939 and 1945 =&gt; WW2 release</a:t>
            </a:r>
          </a:p>
          <a:p>
            <a:r>
              <a:rPr lang="en-US" dirty="0"/>
              <a:t># If release date between 1939 and 1945 =&gt; Interwar period</a:t>
            </a:r>
          </a:p>
          <a:p>
            <a:endParaRPr lang="en-US" dirty="0"/>
          </a:p>
          <a:p>
            <a:r>
              <a:rPr lang="en-US" dirty="0"/>
              <a:t>PREFIX : &lt;http://looneytunes-graph.com/&gt;</a:t>
            </a:r>
          </a:p>
          <a:p>
            <a:endParaRPr lang="en-US" dirty="0"/>
          </a:p>
          <a:p>
            <a:r>
              <a:rPr lang="en-US" dirty="0"/>
              <a:t>SELECT ?n ?result</a:t>
            </a:r>
          </a:p>
          <a:p>
            <a:r>
              <a:rPr lang="en-US" dirty="0"/>
              <a:t>WHERE {</a:t>
            </a:r>
          </a:p>
          <a:p>
            <a:r>
              <a:rPr lang="en-US" dirty="0"/>
              <a:t>  ?c :</a:t>
            </a:r>
            <a:r>
              <a:rPr lang="en-US" dirty="0" err="1"/>
              <a:t>made_debut_appearance_in</a:t>
            </a:r>
            <a:r>
              <a:rPr lang="en-US" dirty="0"/>
              <a:t> ?m ;     </a:t>
            </a:r>
          </a:p>
          <a:p>
            <a:r>
              <a:rPr lang="en-US" dirty="0"/>
              <a:t>     :name ?n .</a:t>
            </a:r>
          </a:p>
          <a:p>
            <a:r>
              <a:rPr lang="en-US" dirty="0"/>
              <a:t>  ?m :</a:t>
            </a:r>
            <a:r>
              <a:rPr lang="en-US" dirty="0" err="1"/>
              <a:t>release_date</a:t>
            </a:r>
            <a:r>
              <a:rPr lang="en-US" dirty="0"/>
              <a:t> ?d .             </a:t>
            </a:r>
          </a:p>
          <a:p>
            <a:r>
              <a:rPr lang="en-US" dirty="0"/>
              <a:t>  </a:t>
            </a:r>
          </a:p>
          <a:p>
            <a:r>
              <a:rPr lang="en-US" dirty="0"/>
              <a:t>  BIND (year(?d) As ?</a:t>
            </a:r>
            <a:r>
              <a:rPr lang="en-US" dirty="0" err="1"/>
              <a:t>dYear</a:t>
            </a:r>
            <a:r>
              <a:rPr lang="en-US" dirty="0"/>
              <a:t>)  </a:t>
            </a:r>
          </a:p>
          <a:p>
            <a:r>
              <a:rPr lang="en-US" dirty="0"/>
              <a:t>  </a:t>
            </a:r>
          </a:p>
          <a:p>
            <a:r>
              <a:rPr lang="en-US" dirty="0"/>
              <a:t>  BIND (</a:t>
            </a:r>
          </a:p>
          <a:p>
            <a:r>
              <a:rPr lang="en-US" dirty="0"/>
              <a:t>    IF(?</a:t>
            </a:r>
            <a:r>
              <a:rPr lang="en-US" dirty="0" err="1"/>
              <a:t>dYear</a:t>
            </a:r>
            <a:r>
              <a:rPr lang="en-US" dirty="0"/>
              <a:t> &gt;= 1946 &amp;&amp; ?</a:t>
            </a:r>
            <a:r>
              <a:rPr lang="en-US" dirty="0" err="1"/>
              <a:t>dYear</a:t>
            </a:r>
            <a:r>
              <a:rPr lang="en-US" dirty="0"/>
              <a:t> &lt;= 1950, "Released during post-war era",</a:t>
            </a:r>
          </a:p>
          <a:p>
            <a:r>
              <a:rPr lang="en-US" dirty="0"/>
              <a:t>        IF(?</a:t>
            </a:r>
            <a:r>
              <a:rPr lang="en-US" dirty="0" err="1"/>
              <a:t>dYear</a:t>
            </a:r>
            <a:r>
              <a:rPr lang="en-US" dirty="0"/>
              <a:t>&gt;= 1939 &amp;&amp; ?</a:t>
            </a:r>
            <a:r>
              <a:rPr lang="en-US" dirty="0" err="1"/>
              <a:t>dYear</a:t>
            </a:r>
            <a:r>
              <a:rPr lang="en-US" dirty="0"/>
              <a:t> &lt;= 1945, "Released during WW2",</a:t>
            </a:r>
          </a:p>
          <a:p>
            <a:r>
              <a:rPr lang="en-US" dirty="0"/>
              <a:t>            IF(?</a:t>
            </a:r>
            <a:r>
              <a:rPr lang="en-US" dirty="0" err="1"/>
              <a:t>dYear</a:t>
            </a:r>
            <a:r>
              <a:rPr lang="en-US" dirty="0"/>
              <a:t> &gt;= 1918 &amp;&amp; ?</a:t>
            </a:r>
            <a:r>
              <a:rPr lang="en-US" dirty="0" err="1"/>
              <a:t>dYear</a:t>
            </a:r>
            <a:r>
              <a:rPr lang="en-US" dirty="0"/>
              <a:t> &lt;= 1938, "Released during </a:t>
            </a:r>
            <a:r>
              <a:rPr lang="en-US" dirty="0" err="1"/>
              <a:t>interware</a:t>
            </a:r>
            <a:r>
              <a:rPr lang="en-US" dirty="0"/>
              <a:t> period", "Other era"</a:t>
            </a:r>
          </a:p>
          <a:p>
            <a:r>
              <a:rPr lang="en-US" dirty="0"/>
              <a:t>               )</a:t>
            </a:r>
          </a:p>
          <a:p>
            <a:r>
              <a:rPr lang="en-US" dirty="0"/>
              <a:t>           )</a:t>
            </a:r>
          </a:p>
          <a:p>
            <a:r>
              <a:rPr lang="en-US" dirty="0"/>
              <a:t>       ) AS ?result</a:t>
            </a:r>
          </a:p>
          <a:p>
            <a:r>
              <a:rPr lang="en-US" dirty="0"/>
              <a:t>    )</a:t>
            </a:r>
          </a:p>
          <a:p>
            <a:r>
              <a:rPr lang="en-US" dirty="0"/>
              <a:t>}</a:t>
            </a:r>
          </a:p>
          <a:p>
            <a:r>
              <a:rPr lang="en-US" dirty="0"/>
              <a:t>ORDER BY ASC(?n)</a:t>
            </a:r>
          </a:p>
        </p:txBody>
      </p:sp>
      <p:sp>
        <p:nvSpPr>
          <p:cNvPr id="4" name="Slide Number Placeholder 3"/>
          <p:cNvSpPr>
            <a:spLocks noGrp="1"/>
          </p:cNvSpPr>
          <p:nvPr>
            <p:ph type="sldNum" sz="quarter" idx="5"/>
          </p:nvPr>
        </p:nvSpPr>
        <p:spPr/>
        <p:txBody>
          <a:bodyPr/>
          <a:lstStyle/>
          <a:p>
            <a:fld id="{15523813-D244-46E4-A90B-3055E2F344A8}" type="slidenum">
              <a:rPr lang="en-US" smtClean="0"/>
              <a:t>63</a:t>
            </a:fld>
            <a:endParaRPr lang="en-US"/>
          </a:p>
        </p:txBody>
      </p:sp>
    </p:spTree>
    <p:extLst>
      <p:ext uri="{BB962C8B-B14F-4D97-AF65-F5344CB8AC3E}">
        <p14:creationId xmlns:p14="http://schemas.microsoft.com/office/powerpoint/2010/main" val="1422368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DISTINCT ?n ?result</a:t>
            </a:r>
          </a:p>
          <a:p>
            <a:r>
              <a:rPr lang="en-US" dirty="0"/>
              <a:t>WHERE {</a:t>
            </a:r>
          </a:p>
          <a:p>
            <a:r>
              <a:rPr lang="en-US" dirty="0"/>
              <a:t>  ?c :</a:t>
            </a:r>
            <a:r>
              <a:rPr lang="en-US" dirty="0" err="1"/>
              <a:t>created_by</a:t>
            </a:r>
            <a:r>
              <a:rPr lang="en-US" dirty="0"/>
              <a:t> ?p .</a:t>
            </a:r>
          </a:p>
          <a:p>
            <a:r>
              <a:rPr lang="en-US" dirty="0"/>
              <a:t>  ?p :</a:t>
            </a:r>
            <a:r>
              <a:rPr lang="en-US" dirty="0" err="1"/>
              <a:t>born_on</a:t>
            </a:r>
            <a:r>
              <a:rPr lang="en-US" dirty="0"/>
              <a:t> ?d ;     </a:t>
            </a:r>
          </a:p>
          <a:p>
            <a:r>
              <a:rPr lang="en-US" dirty="0"/>
              <a:t>     :name ?n .           </a:t>
            </a:r>
          </a:p>
          <a:p>
            <a:r>
              <a:rPr lang="en-US" dirty="0"/>
              <a:t>  </a:t>
            </a:r>
          </a:p>
          <a:p>
            <a:r>
              <a:rPr lang="en-US" dirty="0"/>
              <a:t>  BIND (year(?d) As ?</a:t>
            </a:r>
            <a:r>
              <a:rPr lang="en-US" dirty="0" err="1"/>
              <a:t>dYear</a:t>
            </a:r>
            <a:r>
              <a:rPr lang="en-US" dirty="0"/>
              <a:t>)  </a:t>
            </a:r>
          </a:p>
          <a:p>
            <a:r>
              <a:rPr lang="en-US" dirty="0"/>
              <a:t>  </a:t>
            </a:r>
          </a:p>
          <a:p>
            <a:r>
              <a:rPr lang="en-US" dirty="0"/>
              <a:t>  BIND (</a:t>
            </a:r>
          </a:p>
          <a:p>
            <a:r>
              <a:rPr lang="en-US" dirty="0"/>
              <a:t>  COALESCE(  </a:t>
            </a:r>
          </a:p>
          <a:p>
            <a:r>
              <a:rPr lang="en-US" dirty="0"/>
              <a:t>    IF(?</a:t>
            </a:r>
            <a:r>
              <a:rPr lang="en-US" dirty="0" err="1"/>
              <a:t>dYear</a:t>
            </a:r>
            <a:r>
              <a:rPr lang="en-US" dirty="0"/>
              <a:t> &lt; 1900, "Born pre-1900", 1/0),</a:t>
            </a:r>
          </a:p>
          <a:p>
            <a:r>
              <a:rPr lang="en-US" dirty="0"/>
              <a:t>    IF(?</a:t>
            </a:r>
            <a:r>
              <a:rPr lang="en-US" dirty="0" err="1"/>
              <a:t>dYear</a:t>
            </a:r>
            <a:r>
              <a:rPr lang="en-US" dirty="0"/>
              <a:t> &gt;= 1900, "Born post-1900", 1/0),   </a:t>
            </a:r>
          </a:p>
          <a:p>
            <a:r>
              <a:rPr lang="en-US" dirty="0"/>
              <a:t>    "NA"</a:t>
            </a:r>
          </a:p>
          <a:p>
            <a:r>
              <a:rPr lang="en-US" dirty="0"/>
              <a:t>      ) AS ?result</a:t>
            </a:r>
          </a:p>
          <a:p>
            <a:r>
              <a:rPr lang="en-US" dirty="0"/>
              <a:t>    )</a:t>
            </a:r>
          </a:p>
          <a:p>
            <a:r>
              <a:rPr lang="en-US" dirty="0"/>
              <a:t>}</a:t>
            </a:r>
          </a:p>
          <a:p>
            <a:r>
              <a:rPr lang="en-US" dirty="0"/>
              <a:t>ORDER BY ASC(?</a:t>
            </a:r>
            <a:r>
              <a:rPr lang="en-US" dirty="0" err="1"/>
              <a:t>dYear</a:t>
            </a:r>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65</a:t>
            </a:fld>
            <a:endParaRPr lang="en-US"/>
          </a:p>
        </p:txBody>
      </p:sp>
    </p:spTree>
    <p:extLst>
      <p:ext uri="{BB962C8B-B14F-4D97-AF65-F5344CB8AC3E}">
        <p14:creationId xmlns:p14="http://schemas.microsoft.com/office/powerpoint/2010/main" val="3928939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catchphrases of all different characters?</a:t>
            </a:r>
          </a:p>
          <a:p>
            <a:endParaRPr lang="en-US" dirty="0"/>
          </a:p>
          <a:p>
            <a:r>
              <a:rPr lang="en-US" dirty="0"/>
              <a:t>PREFIX : &lt;http://looneytunes-graph.com/&gt;</a:t>
            </a:r>
          </a:p>
          <a:p>
            <a:endParaRPr lang="en-US" dirty="0"/>
          </a:p>
          <a:p>
            <a:r>
              <a:rPr lang="en-US" dirty="0"/>
              <a:t>SELECT DISTINCT ?c ?cp</a:t>
            </a:r>
          </a:p>
          <a:p>
            <a:r>
              <a:rPr lang="en-US" dirty="0"/>
              <a:t>WHERE {</a:t>
            </a:r>
          </a:p>
          <a:p>
            <a:r>
              <a:rPr lang="en-US" dirty="0"/>
              <a:t>  ?c :</a:t>
            </a:r>
            <a:r>
              <a:rPr lang="en-US" dirty="0" err="1"/>
              <a:t>known_for_catchphrase</a:t>
            </a:r>
            <a:r>
              <a:rPr lang="en-US" dirty="0"/>
              <a:t> ?cp</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66</a:t>
            </a:fld>
            <a:endParaRPr lang="en-US"/>
          </a:p>
        </p:txBody>
      </p:sp>
    </p:spTree>
    <p:extLst>
      <p:ext uri="{BB962C8B-B14F-4D97-AF65-F5344CB8AC3E}">
        <p14:creationId xmlns:p14="http://schemas.microsoft.com/office/powerpoint/2010/main" val="3955579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catchphrases of all different characters?</a:t>
            </a:r>
          </a:p>
          <a:p>
            <a:endParaRPr lang="en-US" dirty="0"/>
          </a:p>
          <a:p>
            <a:r>
              <a:rPr lang="en-US" dirty="0"/>
              <a:t>PREFIX : &lt;http://looneytunes-graph.com/&gt;</a:t>
            </a:r>
          </a:p>
          <a:p>
            <a:endParaRPr lang="en-US" dirty="0"/>
          </a:p>
          <a:p>
            <a:r>
              <a:rPr lang="en-US" dirty="0"/>
              <a:t>SELECT DISTINCT ?c ?cp</a:t>
            </a:r>
          </a:p>
          <a:p>
            <a:r>
              <a:rPr lang="en-US" dirty="0"/>
              <a:t>WHERE {</a:t>
            </a:r>
          </a:p>
          <a:p>
            <a:r>
              <a:rPr lang="en-US" dirty="0"/>
              <a:t>  ?c :</a:t>
            </a:r>
            <a:r>
              <a:rPr lang="en-US" dirty="0" err="1"/>
              <a:t>known_for_catchphrase</a:t>
            </a:r>
            <a:r>
              <a:rPr lang="en-US" dirty="0"/>
              <a:t> ?cp</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67</a:t>
            </a:fld>
            <a:endParaRPr lang="en-US"/>
          </a:p>
        </p:txBody>
      </p:sp>
    </p:spTree>
    <p:extLst>
      <p:ext uri="{BB962C8B-B14F-4D97-AF65-F5344CB8AC3E}">
        <p14:creationId xmlns:p14="http://schemas.microsoft.com/office/powerpoint/2010/main" val="1681279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catchphrases of all different characters (include characters that may not have catchphrases)?</a:t>
            </a:r>
          </a:p>
          <a:p>
            <a:endParaRPr lang="en-US" dirty="0"/>
          </a:p>
          <a:p>
            <a:r>
              <a:rPr lang="en-US" dirty="0"/>
              <a:t>PREFIX : &lt;http://looneytunes-graph.com/&gt;</a:t>
            </a:r>
          </a:p>
          <a:p>
            <a:endParaRPr lang="en-US" dirty="0"/>
          </a:p>
          <a:p>
            <a:r>
              <a:rPr lang="en-US" dirty="0"/>
              <a:t>SELECT DISTINCT ?c ?cp</a:t>
            </a:r>
          </a:p>
          <a:p>
            <a:r>
              <a:rPr lang="en-US" dirty="0"/>
              <a:t>WHERE {</a:t>
            </a:r>
          </a:p>
          <a:p>
            <a:r>
              <a:rPr lang="en-US" dirty="0"/>
              <a:t>  ?c a :</a:t>
            </a:r>
            <a:r>
              <a:rPr lang="en-US" dirty="0" err="1"/>
              <a:t>Looney_Tunes_Character</a:t>
            </a:r>
            <a:r>
              <a:rPr lang="en-US" dirty="0"/>
              <a:t> .    </a:t>
            </a:r>
          </a:p>
          <a:p>
            <a:r>
              <a:rPr lang="en-US" dirty="0"/>
              <a:t>  OPTIONAL {</a:t>
            </a:r>
          </a:p>
          <a:p>
            <a:r>
              <a:rPr lang="en-US" dirty="0"/>
              <a:t>    ?c :</a:t>
            </a:r>
            <a:r>
              <a:rPr lang="en-US" dirty="0" err="1"/>
              <a:t>known_for_catchphrase</a:t>
            </a:r>
            <a:r>
              <a:rPr lang="en-US" dirty="0"/>
              <a:t> ?cp</a:t>
            </a:r>
          </a:p>
          <a:p>
            <a:r>
              <a:rPr lang="en-US" dirty="0"/>
              <a:t>  }</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68</a:t>
            </a:fld>
            <a:endParaRPr lang="en-US"/>
          </a:p>
        </p:txBody>
      </p:sp>
    </p:spTree>
    <p:extLst>
      <p:ext uri="{BB962C8B-B14F-4D97-AF65-F5344CB8AC3E}">
        <p14:creationId xmlns:p14="http://schemas.microsoft.com/office/powerpoint/2010/main" val="3742828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full list of all the names of things in our dataset? (</a:t>
            </a:r>
            <a:r>
              <a:rPr lang="en-US" dirty="0" err="1"/>
              <a:t>i,e</a:t>
            </a:r>
            <a:r>
              <a:rPr lang="en-US" dirty="0"/>
              <a:t> names of Looney Tunes characters and their creators (as a single stacked list)</a:t>
            </a:r>
          </a:p>
          <a:p>
            <a:endParaRPr lang="en-US" dirty="0"/>
          </a:p>
          <a:p>
            <a:r>
              <a:rPr lang="en-US" dirty="0"/>
              <a:t>PREFIX : &lt;http://looneytunes-graph.com/&gt;</a:t>
            </a:r>
          </a:p>
          <a:p>
            <a:endParaRPr lang="en-US" dirty="0"/>
          </a:p>
          <a:p>
            <a:r>
              <a:rPr lang="en-US" dirty="0"/>
              <a:t>SELECT ?n</a:t>
            </a:r>
          </a:p>
          <a:p>
            <a:r>
              <a:rPr lang="en-US" dirty="0"/>
              <a:t>WHERE {</a:t>
            </a:r>
          </a:p>
          <a:p>
            <a:r>
              <a:rPr lang="en-US" dirty="0"/>
              <a:t> {</a:t>
            </a:r>
          </a:p>
          <a:p>
            <a:r>
              <a:rPr lang="en-US" dirty="0"/>
              <a:t>   ?c a :</a:t>
            </a:r>
            <a:r>
              <a:rPr lang="en-US" dirty="0" err="1"/>
              <a:t>Looney_Tunes_Character</a:t>
            </a:r>
            <a:r>
              <a:rPr lang="en-US" dirty="0"/>
              <a:t> ;</a:t>
            </a:r>
          </a:p>
          <a:p>
            <a:r>
              <a:rPr lang="en-US" dirty="0"/>
              <a:t>        :name ?n .</a:t>
            </a:r>
          </a:p>
          <a:p>
            <a:r>
              <a:rPr lang="en-US" dirty="0"/>
              <a:t> }</a:t>
            </a:r>
          </a:p>
          <a:p>
            <a:r>
              <a:rPr lang="en-US" dirty="0"/>
              <a:t> UNION</a:t>
            </a:r>
          </a:p>
          <a:p>
            <a:r>
              <a:rPr lang="en-US" dirty="0"/>
              <a:t> {</a:t>
            </a:r>
          </a:p>
          <a:p>
            <a:r>
              <a:rPr lang="en-US" dirty="0"/>
              <a:t>   ?c a :Person ;</a:t>
            </a:r>
          </a:p>
          <a:p>
            <a:r>
              <a:rPr lang="en-US" dirty="0"/>
              <a:t>        :name ?n .</a:t>
            </a:r>
          </a:p>
          <a:p>
            <a:r>
              <a:rPr lang="en-US" dirty="0"/>
              <a:t> }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69</a:t>
            </a:fld>
            <a:endParaRPr lang="en-US"/>
          </a:p>
        </p:txBody>
      </p:sp>
    </p:spTree>
    <p:extLst>
      <p:ext uri="{BB962C8B-B14F-4D97-AF65-F5344CB8AC3E}">
        <p14:creationId xmlns:p14="http://schemas.microsoft.com/office/powerpoint/2010/main" val="1004721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a:t>
            </a:r>
            <a:r>
              <a:rPr lang="en-US" dirty="0" err="1"/>
              <a:t>rdf:type</a:t>
            </a:r>
            <a:r>
              <a:rPr lang="en-US" dirty="0"/>
              <a:t>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p:txBody>
      </p:sp>
      <p:sp>
        <p:nvSpPr>
          <p:cNvPr id="4" name="Slide Number Placeholder 3"/>
          <p:cNvSpPr>
            <a:spLocks noGrp="1"/>
          </p:cNvSpPr>
          <p:nvPr>
            <p:ph type="sldNum" sz="quarter" idx="5"/>
          </p:nvPr>
        </p:nvSpPr>
        <p:spPr/>
        <p:txBody>
          <a:bodyPr/>
          <a:lstStyle/>
          <a:p>
            <a:fld id="{15523813-D244-46E4-A90B-3055E2F344A8}" type="slidenum">
              <a:rPr lang="en-US" smtClean="0"/>
              <a:t>19</a:t>
            </a:fld>
            <a:endParaRPr lang="en-US"/>
          </a:p>
        </p:txBody>
      </p:sp>
    </p:spTree>
    <p:extLst>
      <p:ext uri="{BB962C8B-B14F-4D97-AF65-F5344CB8AC3E}">
        <p14:creationId xmlns:p14="http://schemas.microsoft.com/office/powerpoint/2010/main" val="581516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full list of all the names of things in our dataset? (</a:t>
            </a:r>
            <a:r>
              <a:rPr lang="en-US" dirty="0" err="1"/>
              <a:t>i,e</a:t>
            </a:r>
            <a:r>
              <a:rPr lang="en-US" dirty="0"/>
              <a:t> names of Looney Tunes characters and their creators (as a single stacked list)</a:t>
            </a:r>
          </a:p>
          <a:p>
            <a:endParaRPr lang="en-US" dirty="0"/>
          </a:p>
          <a:p>
            <a:r>
              <a:rPr lang="en-US" dirty="0"/>
              <a:t>PREFIX : &lt;http://looneytunes-graph.com/&gt;</a:t>
            </a:r>
          </a:p>
          <a:p>
            <a:endParaRPr lang="en-US" dirty="0"/>
          </a:p>
          <a:p>
            <a:r>
              <a:rPr lang="en-US" dirty="0"/>
              <a:t>SELECT DISTINCT ?d</a:t>
            </a:r>
          </a:p>
          <a:p>
            <a:r>
              <a:rPr lang="en-US" dirty="0"/>
              <a:t>WHERE {</a:t>
            </a:r>
          </a:p>
          <a:p>
            <a:r>
              <a:rPr lang="en-US" dirty="0"/>
              <a:t> {</a:t>
            </a:r>
          </a:p>
          <a:p>
            <a:r>
              <a:rPr lang="en-US" dirty="0"/>
              <a:t>   ?c :</a:t>
            </a:r>
            <a:r>
              <a:rPr lang="en-US" dirty="0" err="1"/>
              <a:t>born_on</a:t>
            </a:r>
            <a:r>
              <a:rPr lang="en-US" dirty="0"/>
              <a:t> ?d .        </a:t>
            </a:r>
          </a:p>
          <a:p>
            <a:r>
              <a:rPr lang="en-US" dirty="0"/>
              <a:t> }</a:t>
            </a:r>
          </a:p>
          <a:p>
            <a:r>
              <a:rPr lang="en-US" dirty="0"/>
              <a:t> UNION</a:t>
            </a:r>
          </a:p>
          <a:p>
            <a:r>
              <a:rPr lang="en-US" dirty="0"/>
              <a:t> {</a:t>
            </a:r>
          </a:p>
          <a:p>
            <a:r>
              <a:rPr lang="en-US" dirty="0"/>
              <a:t>   ?c :</a:t>
            </a:r>
            <a:r>
              <a:rPr lang="en-US" dirty="0" err="1"/>
              <a:t>died_on</a:t>
            </a:r>
            <a:r>
              <a:rPr lang="en-US" dirty="0"/>
              <a:t> ?d .        </a:t>
            </a:r>
          </a:p>
          <a:p>
            <a:r>
              <a:rPr lang="en-US" dirty="0"/>
              <a:t> }</a:t>
            </a:r>
          </a:p>
          <a:p>
            <a:r>
              <a:rPr lang="en-US" dirty="0"/>
              <a:t> UNION</a:t>
            </a:r>
          </a:p>
          <a:p>
            <a:r>
              <a:rPr lang="en-US" dirty="0"/>
              <a:t> {</a:t>
            </a:r>
          </a:p>
          <a:p>
            <a:r>
              <a:rPr lang="en-US" dirty="0"/>
              <a:t>   ?m :</a:t>
            </a:r>
            <a:r>
              <a:rPr lang="en-US" dirty="0" err="1"/>
              <a:t>release_date</a:t>
            </a:r>
            <a:r>
              <a:rPr lang="en-US" dirty="0"/>
              <a:t> ?d .</a:t>
            </a:r>
          </a:p>
          <a:p>
            <a:r>
              <a:rPr lang="en-US" dirty="0"/>
              <a:t> }</a:t>
            </a:r>
          </a:p>
          <a:p>
            <a:r>
              <a:rPr lang="en-US" dirty="0"/>
              <a:t>}</a:t>
            </a:r>
          </a:p>
          <a:p>
            <a:r>
              <a:rPr lang="en-US" dirty="0"/>
              <a:t>ORDER BY ASC(?d)</a:t>
            </a:r>
          </a:p>
        </p:txBody>
      </p:sp>
      <p:sp>
        <p:nvSpPr>
          <p:cNvPr id="4" name="Slide Number Placeholder 3"/>
          <p:cNvSpPr>
            <a:spLocks noGrp="1"/>
          </p:cNvSpPr>
          <p:nvPr>
            <p:ph type="sldNum" sz="quarter" idx="5"/>
          </p:nvPr>
        </p:nvSpPr>
        <p:spPr/>
        <p:txBody>
          <a:bodyPr/>
          <a:lstStyle/>
          <a:p>
            <a:fld id="{15523813-D244-46E4-A90B-3055E2F344A8}" type="slidenum">
              <a:rPr lang="en-US" smtClean="0"/>
              <a:t>70</a:t>
            </a:fld>
            <a:endParaRPr lang="en-US"/>
          </a:p>
        </p:txBody>
      </p:sp>
    </p:spTree>
    <p:extLst>
      <p:ext uri="{BB962C8B-B14F-4D97-AF65-F5344CB8AC3E}">
        <p14:creationId xmlns:p14="http://schemas.microsoft.com/office/powerpoint/2010/main" val="3529746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Remove Tasmanian Devil from the list of names</a:t>
            </a:r>
          </a:p>
          <a:p>
            <a:endParaRPr lang="en-US" dirty="0"/>
          </a:p>
          <a:p>
            <a:r>
              <a:rPr lang="en-US" dirty="0"/>
              <a:t>PREFIX : &lt;http://looneytunes-graph.com/&gt;</a:t>
            </a:r>
          </a:p>
          <a:p>
            <a:endParaRPr lang="en-US" dirty="0"/>
          </a:p>
          <a:p>
            <a:r>
              <a:rPr lang="en-US" dirty="0"/>
              <a:t>SELECT ?n</a:t>
            </a:r>
          </a:p>
          <a:p>
            <a:r>
              <a:rPr lang="en-US" dirty="0"/>
              <a:t>WHERE {</a:t>
            </a:r>
          </a:p>
          <a:p>
            <a:r>
              <a:rPr lang="en-US" dirty="0"/>
              <a:t> {</a:t>
            </a:r>
          </a:p>
          <a:p>
            <a:r>
              <a:rPr lang="en-US" dirty="0"/>
              <a:t>   ?c a :</a:t>
            </a:r>
            <a:r>
              <a:rPr lang="en-US" dirty="0" err="1"/>
              <a:t>Looney_Tunes_Character</a:t>
            </a:r>
            <a:r>
              <a:rPr lang="en-US" dirty="0"/>
              <a:t> ;</a:t>
            </a:r>
          </a:p>
          <a:p>
            <a:r>
              <a:rPr lang="en-US" dirty="0"/>
              <a:t>        :name ?n .</a:t>
            </a:r>
          </a:p>
          <a:p>
            <a:r>
              <a:rPr lang="en-US" dirty="0"/>
              <a:t> } </a:t>
            </a:r>
          </a:p>
          <a:p>
            <a:r>
              <a:rPr lang="en-US" dirty="0"/>
              <a:t> MINUS</a:t>
            </a:r>
          </a:p>
          <a:p>
            <a:r>
              <a:rPr lang="en-US" dirty="0"/>
              <a:t> {</a:t>
            </a:r>
          </a:p>
          <a:p>
            <a:r>
              <a:rPr lang="en-US" dirty="0"/>
              <a:t>   ?c :name "Tasmanian Devil" .</a:t>
            </a:r>
          </a:p>
          <a:p>
            <a:r>
              <a:rPr lang="en-US" dirty="0"/>
              <a:t> }</a:t>
            </a:r>
          </a:p>
          <a:p>
            <a:r>
              <a:rPr lang="en-US" dirty="0"/>
              <a:t>}</a:t>
            </a:r>
          </a:p>
          <a:p>
            <a:r>
              <a:rPr lang="en-US" dirty="0"/>
              <a:t>ORDER BY ASC(?n)</a:t>
            </a:r>
          </a:p>
        </p:txBody>
      </p:sp>
      <p:sp>
        <p:nvSpPr>
          <p:cNvPr id="4" name="Slide Number Placeholder 3"/>
          <p:cNvSpPr>
            <a:spLocks noGrp="1"/>
          </p:cNvSpPr>
          <p:nvPr>
            <p:ph type="sldNum" sz="quarter" idx="5"/>
          </p:nvPr>
        </p:nvSpPr>
        <p:spPr/>
        <p:txBody>
          <a:bodyPr/>
          <a:lstStyle/>
          <a:p>
            <a:fld id="{15523813-D244-46E4-A90B-3055E2F344A8}" type="slidenum">
              <a:rPr lang="en-US" smtClean="0"/>
              <a:t>71</a:t>
            </a:fld>
            <a:endParaRPr lang="en-US"/>
          </a:p>
        </p:txBody>
      </p:sp>
    </p:spTree>
    <p:extLst>
      <p:ext uri="{BB962C8B-B14F-4D97-AF65-F5344CB8AC3E}">
        <p14:creationId xmlns:p14="http://schemas.microsoft.com/office/powerpoint/2010/main" val="613233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count of recorded personality traits for each of our Looney Tunes characters?</a:t>
            </a:r>
          </a:p>
          <a:p>
            <a:endParaRPr lang="en-US" dirty="0"/>
          </a:p>
          <a:p>
            <a:r>
              <a:rPr lang="en-US" dirty="0"/>
              <a:t>PREFIX : &lt;http://looneytunes-graph.com/&gt;</a:t>
            </a:r>
          </a:p>
          <a:p>
            <a:endParaRPr lang="en-US" dirty="0"/>
          </a:p>
          <a:p>
            <a:r>
              <a:rPr lang="en-US" dirty="0"/>
              <a:t>SELECT ?c (COUNT(?</a:t>
            </a:r>
            <a:r>
              <a:rPr lang="en-US" dirty="0" err="1"/>
              <a:t>pt</a:t>
            </a:r>
            <a:r>
              <a:rPr lang="en-US" dirty="0"/>
              <a:t>) AS ?</a:t>
            </a:r>
            <a:r>
              <a:rPr lang="en-US" dirty="0" err="1"/>
              <a:t>ptCount</a:t>
            </a:r>
            <a:r>
              <a:rPr lang="en-US" dirty="0"/>
              <a:t>)</a:t>
            </a:r>
          </a:p>
          <a:p>
            <a:r>
              <a:rPr lang="en-US" dirty="0"/>
              <a:t>WHERE {</a:t>
            </a:r>
          </a:p>
          <a:p>
            <a:r>
              <a:rPr lang="en-US" dirty="0"/>
              <a:t>  ?c :</a:t>
            </a:r>
            <a:r>
              <a:rPr lang="en-US" dirty="0" err="1"/>
              <a:t>personality_trait</a:t>
            </a:r>
            <a:r>
              <a:rPr lang="en-US" dirty="0"/>
              <a:t> ?</a:t>
            </a:r>
            <a:r>
              <a:rPr lang="en-US" dirty="0" err="1"/>
              <a:t>pt</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72</a:t>
            </a:fld>
            <a:endParaRPr lang="en-US"/>
          </a:p>
        </p:txBody>
      </p:sp>
    </p:spTree>
    <p:extLst>
      <p:ext uri="{BB962C8B-B14F-4D97-AF65-F5344CB8AC3E}">
        <p14:creationId xmlns:p14="http://schemas.microsoft.com/office/powerpoint/2010/main" val="3881066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count of recorded personality traits for each of our Looney Tunes characters?</a:t>
            </a:r>
          </a:p>
          <a:p>
            <a:endParaRPr lang="en-US" dirty="0"/>
          </a:p>
          <a:p>
            <a:r>
              <a:rPr lang="en-US" dirty="0"/>
              <a:t>PREFIX : &lt;http://looneytunes-graph.com/&gt;</a:t>
            </a:r>
          </a:p>
          <a:p>
            <a:endParaRPr lang="en-US" dirty="0"/>
          </a:p>
          <a:p>
            <a:r>
              <a:rPr lang="en-US" dirty="0"/>
              <a:t>SELECT ?c (COUNT(?</a:t>
            </a:r>
            <a:r>
              <a:rPr lang="en-US" dirty="0" err="1"/>
              <a:t>pt</a:t>
            </a:r>
            <a:r>
              <a:rPr lang="en-US" dirty="0"/>
              <a:t>) AS ?</a:t>
            </a:r>
            <a:r>
              <a:rPr lang="en-US" dirty="0" err="1"/>
              <a:t>ptCount</a:t>
            </a:r>
            <a:r>
              <a:rPr lang="en-US" dirty="0"/>
              <a:t>)</a:t>
            </a:r>
          </a:p>
          <a:p>
            <a:r>
              <a:rPr lang="en-US" dirty="0"/>
              <a:t>WHERE {</a:t>
            </a:r>
          </a:p>
          <a:p>
            <a:r>
              <a:rPr lang="en-US" dirty="0"/>
              <a:t>  ?c :</a:t>
            </a:r>
            <a:r>
              <a:rPr lang="en-US" dirty="0" err="1"/>
              <a:t>personality_trait</a:t>
            </a:r>
            <a:r>
              <a:rPr lang="en-US" dirty="0"/>
              <a:t> ?</a:t>
            </a:r>
            <a:r>
              <a:rPr lang="en-US" dirty="0" err="1"/>
              <a:t>pt</a:t>
            </a:r>
            <a:endParaRPr lang="en-US" dirty="0"/>
          </a:p>
          <a:p>
            <a:r>
              <a:rPr lang="en-US" dirty="0"/>
              <a:t>}</a:t>
            </a:r>
          </a:p>
          <a:p>
            <a:r>
              <a:rPr lang="en-US" dirty="0"/>
              <a:t>GROUP BY ?c</a:t>
            </a:r>
          </a:p>
        </p:txBody>
      </p:sp>
      <p:sp>
        <p:nvSpPr>
          <p:cNvPr id="4" name="Slide Number Placeholder 3"/>
          <p:cNvSpPr>
            <a:spLocks noGrp="1"/>
          </p:cNvSpPr>
          <p:nvPr>
            <p:ph type="sldNum" sz="quarter" idx="5"/>
          </p:nvPr>
        </p:nvSpPr>
        <p:spPr/>
        <p:txBody>
          <a:bodyPr/>
          <a:lstStyle/>
          <a:p>
            <a:fld id="{15523813-D244-46E4-A90B-3055E2F344A8}" type="slidenum">
              <a:rPr lang="en-US" smtClean="0"/>
              <a:t>73</a:t>
            </a:fld>
            <a:endParaRPr lang="en-US"/>
          </a:p>
        </p:txBody>
      </p:sp>
    </p:spTree>
    <p:extLst>
      <p:ext uri="{BB962C8B-B14F-4D97-AF65-F5344CB8AC3E}">
        <p14:creationId xmlns:p14="http://schemas.microsoft.com/office/powerpoint/2010/main" val="1022537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count of recorded personality traits for each of our Looney Tunes characters?</a:t>
            </a:r>
          </a:p>
          <a:p>
            <a:endParaRPr lang="en-US" dirty="0"/>
          </a:p>
          <a:p>
            <a:r>
              <a:rPr lang="en-US" dirty="0"/>
              <a:t>PREFIX : &lt;http://looneytunes-graph.com/&gt;</a:t>
            </a:r>
          </a:p>
          <a:p>
            <a:endParaRPr lang="en-US" dirty="0"/>
          </a:p>
          <a:p>
            <a:r>
              <a:rPr lang="en-US" dirty="0"/>
              <a:t>SELECT ?c (COUNT(?cs) AS ?</a:t>
            </a:r>
            <a:r>
              <a:rPr lang="en-US" dirty="0" err="1"/>
              <a:t>csCount</a:t>
            </a:r>
            <a:r>
              <a:rPr lang="en-US" dirty="0"/>
              <a:t>)</a:t>
            </a:r>
          </a:p>
          <a:p>
            <a:r>
              <a:rPr lang="en-US" dirty="0"/>
              <a:t>WHERE {</a:t>
            </a:r>
          </a:p>
          <a:p>
            <a:r>
              <a:rPr lang="en-US" dirty="0"/>
              <a:t>  ?c :</a:t>
            </a:r>
            <a:r>
              <a:rPr lang="en-US" dirty="0" err="1"/>
              <a:t>created_by</a:t>
            </a:r>
            <a:r>
              <a:rPr lang="en-US" dirty="0"/>
              <a:t> ?cs</a:t>
            </a:r>
          </a:p>
          <a:p>
            <a:r>
              <a:rPr lang="en-US" dirty="0"/>
              <a:t>}</a:t>
            </a:r>
          </a:p>
          <a:p>
            <a:r>
              <a:rPr lang="en-US" dirty="0"/>
              <a:t>GROUP BY ?c</a:t>
            </a:r>
          </a:p>
        </p:txBody>
      </p:sp>
      <p:sp>
        <p:nvSpPr>
          <p:cNvPr id="4" name="Slide Number Placeholder 3"/>
          <p:cNvSpPr>
            <a:spLocks noGrp="1"/>
          </p:cNvSpPr>
          <p:nvPr>
            <p:ph type="sldNum" sz="quarter" idx="5"/>
          </p:nvPr>
        </p:nvSpPr>
        <p:spPr/>
        <p:txBody>
          <a:bodyPr/>
          <a:lstStyle/>
          <a:p>
            <a:fld id="{15523813-D244-46E4-A90B-3055E2F344A8}" type="slidenum">
              <a:rPr lang="en-US" smtClean="0"/>
              <a:t>74</a:t>
            </a:fld>
            <a:endParaRPr lang="en-US"/>
          </a:p>
        </p:txBody>
      </p:sp>
    </p:spTree>
    <p:extLst>
      <p:ext uri="{BB962C8B-B14F-4D97-AF65-F5344CB8AC3E}">
        <p14:creationId xmlns:p14="http://schemas.microsoft.com/office/powerpoint/2010/main" val="2527750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r>
              <a:rPr lang="en-US" dirty="0"/>
              <a:t>PREFIX : &lt;http://looneytunes-graph.com/&gt;</a:t>
            </a:r>
          </a:p>
          <a:p>
            <a:endParaRPr lang="en-US" dirty="0"/>
          </a:p>
          <a:p>
            <a:r>
              <a:rPr lang="en-US" dirty="0"/>
              <a:t>:</a:t>
            </a:r>
            <a:r>
              <a:rPr lang="en-US" dirty="0" err="1"/>
              <a:t>Daffy_Duck</a:t>
            </a:r>
            <a:r>
              <a:rPr lang="en-US" dirty="0"/>
              <a:t> :</a:t>
            </a:r>
            <a:r>
              <a:rPr lang="en-US" dirty="0" err="1"/>
              <a:t>rival_of</a:t>
            </a:r>
            <a:r>
              <a:rPr lang="en-US" dirty="0"/>
              <a:t> :</a:t>
            </a:r>
            <a:r>
              <a:rPr lang="en-US" dirty="0" err="1"/>
              <a:t>Bugs_Bunny</a:t>
            </a:r>
            <a:r>
              <a:rPr lang="en-US" dirty="0"/>
              <a:t> .</a:t>
            </a:r>
          </a:p>
          <a:p>
            <a:r>
              <a:rPr lang="en-US" dirty="0"/>
              <a:t>:</a:t>
            </a:r>
            <a:r>
              <a:rPr lang="en-US" dirty="0" err="1"/>
              <a:t>Taz</a:t>
            </a:r>
            <a:r>
              <a:rPr lang="en-US" dirty="0"/>
              <a:t> :</a:t>
            </a:r>
            <a:r>
              <a:rPr lang="en-US" dirty="0" err="1"/>
              <a:t>enemy_of</a:t>
            </a:r>
            <a:r>
              <a:rPr lang="en-US" dirty="0"/>
              <a:t> :</a:t>
            </a:r>
            <a:r>
              <a:rPr lang="en-US" dirty="0" err="1"/>
              <a:t>Daffy_Duck</a:t>
            </a:r>
            <a:r>
              <a:rPr lang="en-US" dirty="0"/>
              <a:t> .</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75</a:t>
            </a:fld>
            <a:endParaRPr lang="en-US"/>
          </a:p>
        </p:txBody>
      </p:sp>
    </p:spTree>
    <p:extLst>
      <p:ext uri="{BB962C8B-B14F-4D97-AF65-F5344CB8AC3E}">
        <p14:creationId xmlns:p14="http://schemas.microsoft.com/office/powerpoint/2010/main" val="1207989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outgoing statements from Bugs Bunny?</a:t>
            </a:r>
          </a:p>
          <a:p>
            <a:r>
              <a:rPr lang="en-US" dirty="0"/>
              <a:t>PREFIX : &lt;http://looneytunes-graph.com/&gt;</a:t>
            </a:r>
          </a:p>
          <a:p>
            <a:endParaRPr lang="en-US" dirty="0"/>
          </a:p>
          <a:p>
            <a:endParaRPr lang="en-US" dirty="0"/>
          </a:p>
          <a:p>
            <a:r>
              <a:rPr lang="en-US" dirty="0"/>
              <a:t>SELECT *</a:t>
            </a:r>
          </a:p>
          <a:p>
            <a:r>
              <a:rPr lang="en-US" dirty="0"/>
              <a:t>WHERE {</a:t>
            </a:r>
          </a:p>
          <a:p>
            <a:r>
              <a:rPr lang="en-US" dirty="0"/>
              <a:t>  :</a:t>
            </a:r>
            <a:r>
              <a:rPr lang="en-US" dirty="0" err="1"/>
              <a:t>Bugs_Bunny</a:t>
            </a:r>
            <a:r>
              <a:rPr lang="en-US" dirty="0"/>
              <a:t>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76</a:t>
            </a:fld>
            <a:endParaRPr lang="en-US"/>
          </a:p>
        </p:txBody>
      </p:sp>
    </p:spTree>
    <p:extLst>
      <p:ext uri="{BB962C8B-B14F-4D97-AF65-F5344CB8AC3E}">
        <p14:creationId xmlns:p14="http://schemas.microsoft.com/office/powerpoint/2010/main" val="733536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incoming statements from Bugs Bunny?</a:t>
            </a:r>
          </a:p>
          <a:p>
            <a:r>
              <a:rPr lang="en-US" dirty="0"/>
              <a:t>PREFIX : &lt;http://looneytunes-graph.com/&gt;</a:t>
            </a:r>
          </a:p>
          <a:p>
            <a:endParaRPr lang="en-US" dirty="0"/>
          </a:p>
          <a:p>
            <a:r>
              <a:rPr lang="en-US" dirty="0"/>
              <a:t>SELECT *</a:t>
            </a:r>
          </a:p>
          <a:p>
            <a:r>
              <a:rPr lang="en-US" dirty="0"/>
              <a:t>WHERE {</a:t>
            </a:r>
          </a:p>
          <a:p>
            <a:r>
              <a:rPr lang="en-US" dirty="0"/>
              <a:t> ?s ?p :</a:t>
            </a:r>
            <a:r>
              <a:rPr lang="en-US" dirty="0" err="1"/>
              <a:t>Bugs_Bunny</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77</a:t>
            </a:fld>
            <a:endParaRPr lang="en-US"/>
          </a:p>
        </p:txBody>
      </p:sp>
    </p:spTree>
    <p:extLst>
      <p:ext uri="{BB962C8B-B14F-4D97-AF65-F5344CB8AC3E}">
        <p14:creationId xmlns:p14="http://schemas.microsoft.com/office/powerpoint/2010/main" val="803691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incoming statements from Bugs Bunny?</a:t>
            </a:r>
          </a:p>
          <a:p>
            <a:r>
              <a:rPr lang="en-US" dirty="0"/>
              <a:t>PREFIX : &lt;http://looneytunes-graph.com/&gt;</a:t>
            </a:r>
          </a:p>
          <a:p>
            <a:endParaRPr lang="en-US" dirty="0"/>
          </a:p>
          <a:p>
            <a:r>
              <a:rPr lang="en-US" dirty="0"/>
              <a:t>DESCRIBE :</a:t>
            </a:r>
            <a:r>
              <a:rPr lang="en-US" dirty="0" err="1"/>
              <a:t>Bugs_Bunny</a:t>
            </a:r>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78</a:t>
            </a:fld>
            <a:endParaRPr lang="en-US"/>
          </a:p>
        </p:txBody>
      </p:sp>
    </p:spTree>
    <p:extLst>
      <p:ext uri="{BB962C8B-B14F-4D97-AF65-F5344CB8AC3E}">
        <p14:creationId xmlns:p14="http://schemas.microsoft.com/office/powerpoint/2010/main" val="2678566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incoming and outgoing statements from Sylvester?</a:t>
            </a:r>
          </a:p>
          <a:p>
            <a:r>
              <a:rPr lang="en-US" dirty="0"/>
              <a:t>PREFIX : &lt;http://looneytunes-graph.com/&gt;</a:t>
            </a:r>
          </a:p>
          <a:p>
            <a:endParaRPr lang="en-US" dirty="0"/>
          </a:p>
          <a:p>
            <a:r>
              <a:rPr lang="en-US" dirty="0"/>
              <a:t>DESCRIBE :Sylvester</a:t>
            </a:r>
          </a:p>
        </p:txBody>
      </p:sp>
      <p:sp>
        <p:nvSpPr>
          <p:cNvPr id="4" name="Slide Number Placeholder 3"/>
          <p:cNvSpPr>
            <a:spLocks noGrp="1"/>
          </p:cNvSpPr>
          <p:nvPr>
            <p:ph type="sldNum" sz="quarter" idx="5"/>
          </p:nvPr>
        </p:nvSpPr>
        <p:spPr/>
        <p:txBody>
          <a:bodyPr/>
          <a:lstStyle/>
          <a:p>
            <a:fld id="{15523813-D244-46E4-A90B-3055E2F344A8}" type="slidenum">
              <a:rPr lang="en-US" smtClean="0"/>
              <a:t>79</a:t>
            </a:fld>
            <a:endParaRPr lang="en-US"/>
          </a:p>
        </p:txBody>
      </p:sp>
    </p:spTree>
    <p:extLst>
      <p:ext uri="{BB962C8B-B14F-4D97-AF65-F5344CB8AC3E}">
        <p14:creationId xmlns:p14="http://schemas.microsoft.com/office/powerpoint/2010/main" val="331771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a:t>
            </a:r>
            <a:r>
              <a:rPr lang="en-US" dirty="0" err="1"/>
              <a:t>xsd</a:t>
            </a:r>
            <a:r>
              <a:rPr lang="en-US" dirty="0"/>
              <a:t>: &lt;http://www.w3.org/2001/XMLSchema#&gt;</a:t>
            </a:r>
          </a:p>
          <a:p>
            <a:r>
              <a:rPr lang="en-US" dirty="0"/>
              <a:t>PREFIX </a:t>
            </a:r>
            <a:r>
              <a:rPr lang="en-US" dirty="0" err="1"/>
              <a:t>rdf</a:t>
            </a:r>
            <a:r>
              <a:rPr lang="en-US" dirty="0"/>
              <a:t>: &lt;http://www.w3.org/1999/02/22-rdf-syntax-ns#&gt;</a:t>
            </a:r>
          </a:p>
          <a:p>
            <a:r>
              <a:rPr lang="en-US" dirty="0"/>
              <a:t>PREFIX : &lt;http://looneytunes-graph.com/&gt;</a:t>
            </a:r>
          </a:p>
          <a:p>
            <a:endParaRPr lang="en-US" dirty="0"/>
          </a:p>
          <a:p>
            <a:r>
              <a:rPr lang="en-US" dirty="0"/>
              <a:t># Bugs Bunny</a:t>
            </a:r>
          </a:p>
          <a:p>
            <a:r>
              <a:rPr lang="en-US" dirty="0"/>
              <a:t>:</a:t>
            </a:r>
            <a:r>
              <a:rPr lang="en-US" dirty="0" err="1"/>
              <a:t>Bugs_Bunny</a:t>
            </a:r>
            <a:r>
              <a:rPr lang="en-US" dirty="0"/>
              <a:t> a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a:p>
            <a:r>
              <a:rPr lang="en-US" dirty="0"/>
              <a:t>  :</a:t>
            </a:r>
            <a:r>
              <a:rPr lang="en-US" dirty="0" err="1"/>
              <a:t>made_debut_appearance_in</a:t>
            </a:r>
            <a:r>
              <a:rPr lang="en-US" dirty="0"/>
              <a:t> :</a:t>
            </a:r>
            <a:r>
              <a:rPr lang="en-US" dirty="0" err="1"/>
              <a:t>A_Wild_Hare</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"Cunning" ;</a:t>
            </a:r>
          </a:p>
          <a:p>
            <a:r>
              <a:rPr lang="en-US" dirty="0"/>
              <a:t>  :</a:t>
            </a:r>
            <a:r>
              <a:rPr lang="en-US" dirty="0" err="1"/>
              <a:t>personality_trait</a:t>
            </a:r>
            <a:r>
              <a:rPr lang="en-US" dirty="0"/>
              <a:t> "Charismatic" ;</a:t>
            </a:r>
          </a:p>
          <a:p>
            <a:r>
              <a:rPr lang="en-US" dirty="0"/>
              <a:t>  :</a:t>
            </a:r>
            <a:r>
              <a:rPr lang="en-US" dirty="0" err="1"/>
              <a:t>personality_trait</a:t>
            </a:r>
            <a:r>
              <a:rPr lang="en-US" dirty="0"/>
              <a:t> "Smart" ;</a:t>
            </a:r>
          </a:p>
          <a:p>
            <a:r>
              <a:rPr lang="en-US" dirty="0"/>
              <a:t>  :</a:t>
            </a:r>
            <a:r>
              <a:rPr lang="en-US" dirty="0" err="1"/>
              <a:t>known_for_catchphrase</a:t>
            </a:r>
            <a:r>
              <a:rPr lang="en-US" dirty="0"/>
              <a:t> "What's up, doc?" .</a:t>
            </a:r>
          </a:p>
          <a:p>
            <a:endParaRPr lang="en-US" dirty="0"/>
          </a:p>
          <a:p>
            <a:r>
              <a:rPr lang="en-US" dirty="0"/>
              <a:t># A Wild Hare</a:t>
            </a:r>
          </a:p>
          <a:p>
            <a:r>
              <a:rPr lang="en-US" dirty="0"/>
              <a:t>:</a:t>
            </a:r>
            <a:r>
              <a:rPr lang="en-US" dirty="0" err="1"/>
              <a:t>A_Wild_Hare</a:t>
            </a:r>
            <a:r>
              <a:rPr lang="en-US" dirty="0"/>
              <a:t> a :Short ;</a:t>
            </a:r>
          </a:p>
          <a:p>
            <a:r>
              <a:rPr lang="en-US" dirty="0"/>
              <a:t>  :</a:t>
            </a:r>
            <a:r>
              <a:rPr lang="en-US" dirty="0" err="1"/>
              <a:t>release_date</a:t>
            </a:r>
            <a:r>
              <a:rPr lang="en-US" dirty="0"/>
              <a:t> "1940-07-27"^^</a:t>
            </a:r>
            <a:r>
              <a:rPr lang="en-US" dirty="0" err="1"/>
              <a:t>xsd:date</a:t>
            </a:r>
            <a:r>
              <a:rPr lang="en-US" dirty="0"/>
              <a:t> .</a:t>
            </a:r>
          </a:p>
          <a:p>
            <a:endParaRPr lang="en-US" dirty="0"/>
          </a:p>
          <a:p>
            <a:r>
              <a:rPr lang="en-US" dirty="0"/>
              <a:t># </a:t>
            </a:r>
            <a:r>
              <a:rPr lang="en-US" dirty="0" err="1"/>
              <a:t>Tex</a:t>
            </a:r>
            <a:r>
              <a:rPr lang="en-US" dirty="0"/>
              <a:t> Avery</a:t>
            </a:r>
          </a:p>
          <a:p>
            <a:r>
              <a:rPr lang="en-US" dirty="0"/>
              <a:t>:</a:t>
            </a:r>
            <a:r>
              <a:rPr lang="en-US" dirty="0" err="1"/>
              <a:t>Tex_Avery</a:t>
            </a:r>
            <a:r>
              <a:rPr lang="en-US" dirty="0"/>
              <a:t> a :Person ;</a:t>
            </a:r>
          </a:p>
          <a:p>
            <a:r>
              <a:rPr lang="en-US" dirty="0"/>
              <a:t>  :name "Frederick Bean Avery" ;</a:t>
            </a:r>
          </a:p>
          <a:p>
            <a:r>
              <a:rPr lang="en-US" dirty="0"/>
              <a:t>  :</a:t>
            </a:r>
            <a:r>
              <a:rPr lang="en-US" dirty="0" err="1"/>
              <a:t>born_on</a:t>
            </a:r>
            <a:r>
              <a:rPr lang="en-US" dirty="0"/>
              <a:t> "1908-02-26"^^</a:t>
            </a:r>
            <a:r>
              <a:rPr lang="en-US" dirty="0" err="1"/>
              <a:t>xsd:date</a:t>
            </a:r>
            <a:r>
              <a:rPr lang="en-US" dirty="0"/>
              <a:t> ;</a:t>
            </a:r>
          </a:p>
          <a:p>
            <a:r>
              <a:rPr lang="en-US" dirty="0"/>
              <a:t>  :</a:t>
            </a:r>
            <a:r>
              <a:rPr lang="en-US" dirty="0" err="1"/>
              <a:t>died_on</a:t>
            </a:r>
            <a:r>
              <a:rPr lang="en-US" dirty="0"/>
              <a:t> "1980-08-26"^^</a:t>
            </a:r>
            <a:r>
              <a:rPr lang="en-US" dirty="0" err="1"/>
              <a:t>xsd:date</a:t>
            </a:r>
            <a:r>
              <a:rPr lang="en-US" dirty="0"/>
              <a:t> .</a:t>
            </a:r>
          </a:p>
        </p:txBody>
      </p:sp>
      <p:sp>
        <p:nvSpPr>
          <p:cNvPr id="4" name="Slide Number Placeholder 3"/>
          <p:cNvSpPr>
            <a:spLocks noGrp="1"/>
          </p:cNvSpPr>
          <p:nvPr>
            <p:ph type="sldNum" sz="quarter" idx="5"/>
          </p:nvPr>
        </p:nvSpPr>
        <p:spPr/>
        <p:txBody>
          <a:bodyPr/>
          <a:lstStyle/>
          <a:p>
            <a:fld id="{15523813-D244-46E4-A90B-3055E2F344A8}" type="slidenum">
              <a:rPr lang="en-US" smtClean="0"/>
              <a:t>20</a:t>
            </a:fld>
            <a:endParaRPr lang="en-US"/>
          </a:p>
        </p:txBody>
      </p:sp>
    </p:spTree>
    <p:extLst>
      <p:ext uri="{BB962C8B-B14F-4D97-AF65-F5344CB8AC3E}">
        <p14:creationId xmlns:p14="http://schemas.microsoft.com/office/powerpoint/2010/main" val="3535166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it true that Bugs Bunny was created by </a:t>
            </a:r>
            <a:r>
              <a:rPr lang="en-US" dirty="0" err="1"/>
              <a:t>Tex</a:t>
            </a:r>
            <a:r>
              <a:rPr lang="en-US" dirty="0"/>
              <a:t> Avery?</a:t>
            </a:r>
          </a:p>
          <a:p>
            <a:r>
              <a:rPr lang="en-US" dirty="0"/>
              <a:t>PREFIX : &lt;http://looneytunes-graph.com/&gt;</a:t>
            </a:r>
          </a:p>
          <a:p>
            <a:endParaRPr lang="en-US" dirty="0"/>
          </a:p>
          <a:p>
            <a:r>
              <a:rPr lang="en-US" dirty="0"/>
              <a:t>ASK {</a:t>
            </a:r>
          </a:p>
          <a:p>
            <a:r>
              <a:rPr lang="en-US" dirty="0"/>
              <a:t>  :</a:t>
            </a:r>
            <a:r>
              <a:rPr lang="en-US" dirty="0" err="1"/>
              <a:t>Bugs_Bunny</a:t>
            </a:r>
            <a:r>
              <a:rPr lang="en-US" dirty="0"/>
              <a:t> :</a:t>
            </a:r>
            <a:r>
              <a:rPr lang="en-US" dirty="0" err="1"/>
              <a:t>created_by</a:t>
            </a:r>
            <a:r>
              <a:rPr lang="en-US" dirty="0"/>
              <a:t> :</a:t>
            </a:r>
            <a:r>
              <a:rPr lang="en-US" dirty="0" err="1"/>
              <a:t>Tex_Avery</a:t>
            </a:r>
            <a:endParaRPr lang="en-US" dirty="0"/>
          </a:p>
          <a:p>
            <a:r>
              <a:rPr lang="en-US" dirty="0"/>
              <a:t>}</a:t>
            </a:r>
          </a:p>
          <a:p>
            <a:endParaRPr lang="en-US" dirty="0"/>
          </a:p>
          <a:p>
            <a:r>
              <a:rPr lang="en-US" dirty="0"/>
              <a:t>------------</a:t>
            </a:r>
          </a:p>
          <a:p>
            <a:endParaRPr lang="en-US" dirty="0"/>
          </a:p>
          <a:p>
            <a:r>
              <a:rPr lang="en-US" dirty="0"/>
              <a:t># Is it true that Bugs Bunny was created by </a:t>
            </a:r>
            <a:r>
              <a:rPr lang="en-US" dirty="0" err="1"/>
              <a:t>Tex</a:t>
            </a:r>
            <a:r>
              <a:rPr lang="en-US" dirty="0"/>
              <a:t> Avery?</a:t>
            </a:r>
          </a:p>
          <a:p>
            <a:r>
              <a:rPr lang="en-US" dirty="0"/>
              <a:t>PREFIX : &lt;http://looneytunes-graph.com/&gt;</a:t>
            </a:r>
          </a:p>
          <a:p>
            <a:endParaRPr lang="en-US" dirty="0"/>
          </a:p>
          <a:p>
            <a:r>
              <a:rPr lang="en-US" dirty="0"/>
              <a:t>ASK {</a:t>
            </a:r>
          </a:p>
          <a:p>
            <a:r>
              <a:rPr lang="en-US" dirty="0"/>
              <a:t>  :</a:t>
            </a:r>
            <a:r>
              <a:rPr lang="en-US" dirty="0" err="1"/>
              <a:t>Bugs_Bunny</a:t>
            </a:r>
            <a:r>
              <a:rPr lang="en-US" dirty="0"/>
              <a:t> :</a:t>
            </a:r>
            <a:r>
              <a:rPr lang="en-US" dirty="0" err="1"/>
              <a:t>created_by</a:t>
            </a:r>
            <a:r>
              <a:rPr lang="en-US" dirty="0"/>
              <a:t> :</a:t>
            </a:r>
            <a:r>
              <a:rPr lang="en-US" dirty="0" err="1"/>
              <a:t>Friz_Freleng</a:t>
            </a:r>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80</a:t>
            </a:fld>
            <a:endParaRPr lang="en-US"/>
          </a:p>
        </p:txBody>
      </p:sp>
    </p:spTree>
    <p:extLst>
      <p:ext uri="{BB962C8B-B14F-4D97-AF65-F5344CB8AC3E}">
        <p14:creationId xmlns:p14="http://schemas.microsoft.com/office/powerpoint/2010/main" val="724583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it true that Bugs Bunny was created by Isadore </a:t>
            </a:r>
            <a:r>
              <a:rPr lang="en-US" dirty="0" err="1"/>
              <a:t>Frelang</a:t>
            </a:r>
            <a:r>
              <a:rPr lang="en-US" dirty="0"/>
              <a:t>?</a:t>
            </a:r>
          </a:p>
          <a:p>
            <a:r>
              <a:rPr lang="en-US" dirty="0"/>
              <a:t>PREFIX : &lt;http://looneytunes-graph.com/&gt;</a:t>
            </a:r>
          </a:p>
          <a:p>
            <a:endParaRPr lang="en-US" dirty="0"/>
          </a:p>
          <a:p>
            <a:r>
              <a:rPr lang="en-US" dirty="0"/>
              <a:t>ASK {</a:t>
            </a:r>
          </a:p>
          <a:p>
            <a:r>
              <a:rPr lang="en-US" dirty="0"/>
              <a:t>  :Sylvester :</a:t>
            </a:r>
            <a:r>
              <a:rPr lang="en-US" dirty="0" err="1"/>
              <a:t>created_by</a:t>
            </a:r>
            <a:r>
              <a:rPr lang="en-US" dirty="0"/>
              <a:t> ?p .</a:t>
            </a:r>
          </a:p>
          <a:p>
            <a:r>
              <a:rPr lang="en-US" dirty="0"/>
              <a:t>    ?p :name "Isadore </a:t>
            </a:r>
            <a:r>
              <a:rPr lang="en-US" dirty="0" err="1"/>
              <a:t>Frelang</a:t>
            </a:r>
            <a:r>
              <a:rPr lang="en-US" dirty="0"/>
              <a:t>"</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81</a:t>
            </a:fld>
            <a:endParaRPr lang="en-US"/>
          </a:p>
        </p:txBody>
      </p:sp>
    </p:spTree>
    <p:extLst>
      <p:ext uri="{BB962C8B-B14F-4D97-AF65-F5344CB8AC3E}">
        <p14:creationId xmlns:p14="http://schemas.microsoft.com/office/powerpoint/2010/main" val="372371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Return an RDF sub-graph which contains specific triple patterns - person and their birth and death dates</a:t>
            </a:r>
          </a:p>
          <a:p>
            <a:r>
              <a:rPr lang="en-US" dirty="0"/>
              <a:t>PREFIX : &lt;http://looneytunes-graph.com/&gt;</a:t>
            </a:r>
          </a:p>
          <a:p>
            <a:endParaRPr lang="en-US" dirty="0"/>
          </a:p>
          <a:p>
            <a:r>
              <a:rPr lang="en-US" dirty="0"/>
              <a:t>CONSTRUCT </a:t>
            </a:r>
          </a:p>
          <a:p>
            <a:r>
              <a:rPr lang="en-US" dirty="0"/>
              <a:t>WHERE {</a:t>
            </a:r>
          </a:p>
          <a:p>
            <a:r>
              <a:rPr lang="en-US" dirty="0"/>
              <a:t>  ?p a :Person ;</a:t>
            </a:r>
          </a:p>
          <a:p>
            <a:r>
              <a:rPr lang="en-US" dirty="0"/>
              <a:t>       :</a:t>
            </a:r>
            <a:r>
              <a:rPr lang="en-US" dirty="0" err="1"/>
              <a:t>born_on</a:t>
            </a:r>
            <a:r>
              <a:rPr lang="en-US" dirty="0"/>
              <a:t> ?b ;</a:t>
            </a:r>
          </a:p>
          <a:p>
            <a:r>
              <a:rPr lang="en-US" dirty="0"/>
              <a:t>       :</a:t>
            </a:r>
            <a:r>
              <a:rPr lang="en-US" dirty="0" err="1"/>
              <a:t>died_on</a:t>
            </a:r>
            <a:r>
              <a:rPr lang="en-US" dirty="0"/>
              <a:t> ?d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82</a:t>
            </a:fld>
            <a:endParaRPr lang="en-US"/>
          </a:p>
        </p:txBody>
      </p:sp>
    </p:spTree>
    <p:extLst>
      <p:ext uri="{BB962C8B-B14F-4D97-AF65-F5344CB8AC3E}">
        <p14:creationId xmlns:p14="http://schemas.microsoft.com/office/powerpoint/2010/main" val="3758642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Return an RDF sub-graph which contains specific triple patterns - person and their average age</a:t>
            </a:r>
          </a:p>
          <a:p>
            <a:r>
              <a:rPr lang="en-US" dirty="0"/>
              <a:t>PREFIX : &lt;http://looneytunes-graph.com/&gt;</a:t>
            </a:r>
          </a:p>
          <a:p>
            <a:endParaRPr lang="en-US" dirty="0"/>
          </a:p>
          <a:p>
            <a:r>
              <a:rPr lang="en-US" dirty="0"/>
              <a:t>CONSTRUCT {</a:t>
            </a:r>
          </a:p>
          <a:p>
            <a:r>
              <a:rPr lang="en-US" dirty="0"/>
              <a:t>  ?p :</a:t>
            </a:r>
            <a:r>
              <a:rPr lang="en-US" dirty="0" err="1"/>
              <a:t>has_age</a:t>
            </a:r>
            <a:r>
              <a:rPr lang="en-US" dirty="0"/>
              <a:t> ?age </a:t>
            </a:r>
          </a:p>
          <a:p>
            <a:r>
              <a:rPr lang="en-US" dirty="0"/>
              <a:t>}  </a:t>
            </a:r>
          </a:p>
          <a:p>
            <a:r>
              <a:rPr lang="en-US" dirty="0"/>
              <a:t>WHERE {</a:t>
            </a:r>
          </a:p>
          <a:p>
            <a:r>
              <a:rPr lang="en-US" dirty="0"/>
              <a:t>  ?p a :Person ;</a:t>
            </a:r>
          </a:p>
          <a:p>
            <a:r>
              <a:rPr lang="en-US" dirty="0"/>
              <a:t>       :</a:t>
            </a:r>
            <a:r>
              <a:rPr lang="en-US" dirty="0" err="1"/>
              <a:t>born_on</a:t>
            </a:r>
            <a:r>
              <a:rPr lang="en-US" dirty="0"/>
              <a:t> ?b ;</a:t>
            </a:r>
          </a:p>
          <a:p>
            <a:r>
              <a:rPr lang="en-US" dirty="0"/>
              <a:t>       :</a:t>
            </a:r>
            <a:r>
              <a:rPr lang="en-US" dirty="0" err="1"/>
              <a:t>died_on</a:t>
            </a:r>
            <a:r>
              <a:rPr lang="en-US" dirty="0"/>
              <a:t> ?d .</a:t>
            </a:r>
          </a:p>
          <a:p>
            <a:r>
              <a:rPr lang="en-US" dirty="0"/>
              <a:t>  </a:t>
            </a:r>
          </a:p>
          <a:p>
            <a:r>
              <a:rPr lang="en-US" dirty="0"/>
              <a:t>  BIND(year(?b) AS ?</a:t>
            </a:r>
            <a:r>
              <a:rPr lang="en-US" dirty="0" err="1"/>
              <a:t>bYear</a:t>
            </a:r>
            <a:r>
              <a:rPr lang="en-US" dirty="0"/>
              <a:t>)</a:t>
            </a:r>
          </a:p>
          <a:p>
            <a:r>
              <a:rPr lang="en-US" dirty="0"/>
              <a:t>  BIND(year(?d) AS ?</a:t>
            </a:r>
            <a:r>
              <a:rPr lang="en-US" dirty="0" err="1"/>
              <a:t>dYear</a:t>
            </a:r>
            <a:r>
              <a:rPr lang="en-US" dirty="0"/>
              <a:t>)</a:t>
            </a:r>
          </a:p>
          <a:p>
            <a:r>
              <a:rPr lang="en-US" dirty="0"/>
              <a:t>  BIND((?</a:t>
            </a:r>
            <a:r>
              <a:rPr lang="en-US" dirty="0" err="1"/>
              <a:t>dYear</a:t>
            </a:r>
            <a:r>
              <a:rPr lang="en-US" dirty="0"/>
              <a:t> - ?</a:t>
            </a:r>
            <a:r>
              <a:rPr lang="en-US" dirty="0" err="1"/>
              <a:t>bYear</a:t>
            </a:r>
            <a:r>
              <a:rPr lang="en-US" dirty="0"/>
              <a:t>) AS ?age)</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83</a:t>
            </a:fld>
            <a:endParaRPr lang="en-US"/>
          </a:p>
        </p:txBody>
      </p:sp>
    </p:spTree>
    <p:extLst>
      <p:ext uri="{BB962C8B-B14F-4D97-AF65-F5344CB8AC3E}">
        <p14:creationId xmlns:p14="http://schemas.microsoft.com/office/powerpoint/2010/main" val="3753554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Compose and run a SPARQL query to surface a sub-graph that captures Looney Tunes characters and their debut release year. </a:t>
            </a:r>
          </a:p>
          <a:p>
            <a:r>
              <a:rPr lang="en-US" dirty="0"/>
              <a:t># Use a custom predicate to associate the characters to their debut release year.</a:t>
            </a:r>
          </a:p>
          <a:p>
            <a:endParaRPr lang="en-US" dirty="0"/>
          </a:p>
          <a:p>
            <a:r>
              <a:rPr lang="en-US" dirty="0"/>
              <a:t>PREFIX : &lt;http://looneytunes-graph.com/&gt;</a:t>
            </a:r>
          </a:p>
          <a:p>
            <a:endParaRPr lang="en-US" dirty="0"/>
          </a:p>
          <a:p>
            <a:r>
              <a:rPr lang="en-US" dirty="0"/>
              <a:t>CONSTRUCT {</a:t>
            </a:r>
          </a:p>
          <a:p>
            <a:r>
              <a:rPr lang="en-US" dirty="0"/>
              <a:t>  ?c :</a:t>
            </a:r>
            <a:r>
              <a:rPr lang="en-US" dirty="0" err="1"/>
              <a:t>debut_release_year</a:t>
            </a:r>
            <a:r>
              <a:rPr lang="en-US" dirty="0"/>
              <a:t> ?</a:t>
            </a:r>
            <a:r>
              <a:rPr lang="en-US" dirty="0" err="1"/>
              <a:t>dYear</a:t>
            </a:r>
            <a:r>
              <a:rPr lang="en-US" dirty="0"/>
              <a:t>    </a:t>
            </a:r>
          </a:p>
          <a:p>
            <a:r>
              <a:rPr lang="en-US" dirty="0"/>
              <a:t>}  </a:t>
            </a:r>
          </a:p>
          <a:p>
            <a:r>
              <a:rPr lang="en-US" dirty="0"/>
              <a:t>WHERE {</a:t>
            </a:r>
          </a:p>
          <a:p>
            <a:r>
              <a:rPr lang="en-US" dirty="0"/>
              <a:t>  ?c a :</a:t>
            </a:r>
            <a:r>
              <a:rPr lang="en-US" dirty="0" err="1"/>
              <a:t>Looney_Tunes_Character</a:t>
            </a:r>
            <a:r>
              <a:rPr lang="en-US" dirty="0"/>
              <a:t> ;</a:t>
            </a:r>
          </a:p>
          <a:p>
            <a:r>
              <a:rPr lang="en-US" dirty="0"/>
              <a:t>        :</a:t>
            </a:r>
            <a:r>
              <a:rPr lang="en-US" dirty="0" err="1"/>
              <a:t>made_debut_appearance_in</a:t>
            </a:r>
            <a:r>
              <a:rPr lang="en-US" dirty="0"/>
              <a:t> ?m .</a:t>
            </a:r>
          </a:p>
          <a:p>
            <a:r>
              <a:rPr lang="en-US" dirty="0"/>
              <a:t>    ?m :</a:t>
            </a:r>
            <a:r>
              <a:rPr lang="en-US" dirty="0" err="1"/>
              <a:t>release_date</a:t>
            </a:r>
            <a:r>
              <a:rPr lang="en-US" dirty="0"/>
              <a:t> ?</a:t>
            </a:r>
            <a:r>
              <a:rPr lang="en-US" dirty="0" err="1"/>
              <a:t>dYear</a:t>
            </a:r>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84</a:t>
            </a:fld>
            <a:endParaRPr lang="en-US"/>
          </a:p>
        </p:txBody>
      </p:sp>
    </p:spTree>
    <p:extLst>
      <p:ext uri="{BB962C8B-B14F-4D97-AF65-F5344CB8AC3E}">
        <p14:creationId xmlns:p14="http://schemas.microsoft.com/office/powerpoint/2010/main" val="372001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?c ?p</a:t>
            </a:r>
          </a:p>
          <a:p>
            <a:r>
              <a:rPr lang="en-US" dirty="0"/>
              <a:t>WHERE {</a:t>
            </a:r>
          </a:p>
          <a:p>
            <a:r>
              <a:rPr lang="en-US" dirty="0"/>
              <a:t>  ?c :</a:t>
            </a:r>
            <a:r>
              <a:rPr lang="en-US" dirty="0" err="1"/>
              <a:t>created_by</a:t>
            </a:r>
            <a:r>
              <a:rPr lang="en-US" dirty="0"/>
              <a:t> ?p</a:t>
            </a:r>
          </a:p>
          <a:p>
            <a:r>
              <a:rPr lang="en-US" dirty="0"/>
              <a:t>}</a:t>
            </a:r>
          </a:p>
          <a:p>
            <a:endParaRPr lang="en-US" dirty="0"/>
          </a:p>
          <a:p>
            <a:r>
              <a:rPr lang="en-US" dirty="0"/>
              <a:t>---------------------------------</a:t>
            </a:r>
          </a:p>
          <a:p>
            <a:endParaRPr lang="en-US" dirty="0"/>
          </a:p>
          <a:p>
            <a:r>
              <a:rPr lang="en-US" dirty="0"/>
              <a:t>#Inverse Path</a:t>
            </a:r>
          </a:p>
          <a:p>
            <a:r>
              <a:rPr lang="en-US" dirty="0"/>
              <a:t>PREFIX : &lt;http://looneytunes-graph.com/&gt;</a:t>
            </a:r>
          </a:p>
          <a:p>
            <a:endParaRPr lang="en-US" dirty="0"/>
          </a:p>
          <a:p>
            <a:r>
              <a:rPr lang="en-US" dirty="0"/>
              <a:t>SELECT ?c ?p</a:t>
            </a:r>
          </a:p>
          <a:p>
            <a:r>
              <a:rPr lang="en-US" dirty="0"/>
              <a:t>WHERE {</a:t>
            </a:r>
          </a:p>
          <a:p>
            <a:r>
              <a:rPr lang="en-US" dirty="0"/>
              <a:t>  ?p ^:</a:t>
            </a:r>
            <a:r>
              <a:rPr lang="en-US" dirty="0" err="1"/>
              <a:t>created_by</a:t>
            </a:r>
            <a:r>
              <a:rPr lang="en-US" dirty="0"/>
              <a:t> ?c</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85</a:t>
            </a:fld>
            <a:endParaRPr lang="en-US"/>
          </a:p>
        </p:txBody>
      </p:sp>
    </p:spTree>
    <p:extLst>
      <p:ext uri="{BB962C8B-B14F-4D97-AF65-F5344CB8AC3E}">
        <p14:creationId xmlns:p14="http://schemas.microsoft.com/office/powerpoint/2010/main" val="21107567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created :</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r>
              <a:rPr lang="en-US" dirty="0"/>
              <a:t>PREFIX : &lt;http://looneytunes-graph.com/&gt;</a:t>
            </a:r>
          </a:p>
          <a:p>
            <a:endParaRPr lang="en-US" dirty="0"/>
          </a:p>
          <a:p>
            <a:r>
              <a:rPr lang="en-US" dirty="0"/>
              <a:t>:</a:t>
            </a:r>
            <a:r>
              <a:rPr lang="en-US" dirty="0" err="1"/>
              <a:t>Daffy_Duck</a:t>
            </a:r>
            <a:r>
              <a:rPr lang="en-US" dirty="0"/>
              <a:t> :</a:t>
            </a:r>
            <a:r>
              <a:rPr lang="en-US" dirty="0" err="1"/>
              <a:t>rival_of</a:t>
            </a:r>
            <a:r>
              <a:rPr lang="en-US" dirty="0"/>
              <a:t> :</a:t>
            </a:r>
            <a:r>
              <a:rPr lang="en-US" dirty="0" err="1"/>
              <a:t>Bugs_Bunny</a:t>
            </a:r>
            <a:r>
              <a:rPr lang="en-US" dirty="0"/>
              <a:t> .</a:t>
            </a:r>
          </a:p>
          <a:p>
            <a:r>
              <a:rPr lang="en-US" dirty="0"/>
              <a:t>:</a:t>
            </a:r>
            <a:r>
              <a:rPr lang="en-US" dirty="0" err="1"/>
              <a:t>Taz</a:t>
            </a:r>
            <a:r>
              <a:rPr lang="en-US" dirty="0"/>
              <a:t> :</a:t>
            </a:r>
            <a:r>
              <a:rPr lang="en-US" dirty="0" err="1"/>
              <a:t>enemy_of</a:t>
            </a:r>
            <a:r>
              <a:rPr lang="en-US" dirty="0"/>
              <a:t> :</a:t>
            </a:r>
            <a:r>
              <a:rPr lang="en-US" dirty="0" err="1"/>
              <a:t>Daffy_Duck</a:t>
            </a:r>
            <a:r>
              <a:rPr lang="en-US" dirty="0"/>
              <a:t> .</a:t>
            </a:r>
          </a:p>
          <a:p>
            <a:endParaRPr lang="en-US" dirty="0"/>
          </a:p>
          <a:p>
            <a:r>
              <a:rPr lang="en-US" dirty="0"/>
              <a:t>-------------------------------------------------------------------------------------------------------------</a:t>
            </a:r>
          </a:p>
          <a:p>
            <a:endParaRPr lang="en-US" dirty="0"/>
          </a:p>
          <a:p>
            <a:r>
              <a:rPr lang="en-US" dirty="0"/>
              <a:t>#Sequence path - list characters who are enemies of other characters who themselves are rivals of other characters.</a:t>
            </a:r>
          </a:p>
          <a:p>
            <a:r>
              <a:rPr lang="en-US" dirty="0"/>
              <a:t>PREFIX : &lt;http://looneytunes-graph.com/&gt;</a:t>
            </a:r>
          </a:p>
          <a:p>
            <a:endParaRPr lang="en-US" dirty="0"/>
          </a:p>
          <a:p>
            <a:r>
              <a:rPr lang="en-US" dirty="0"/>
              <a:t>SELECT ?c1 ?c2</a:t>
            </a:r>
          </a:p>
          <a:p>
            <a:r>
              <a:rPr lang="en-US" dirty="0"/>
              <a:t>WHERE {</a:t>
            </a:r>
          </a:p>
          <a:p>
            <a:r>
              <a:rPr lang="en-US" dirty="0"/>
              <a:t>  ?c1 :</a:t>
            </a:r>
            <a:r>
              <a:rPr lang="en-US" dirty="0" err="1"/>
              <a:t>enemy_of</a:t>
            </a:r>
            <a:r>
              <a:rPr lang="en-US" dirty="0"/>
              <a:t>/:</a:t>
            </a:r>
            <a:r>
              <a:rPr lang="en-US" dirty="0" err="1"/>
              <a:t>rival_of</a:t>
            </a:r>
            <a:r>
              <a:rPr lang="en-US" dirty="0"/>
              <a:t> ?c2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86</a:t>
            </a:fld>
            <a:endParaRPr lang="en-US"/>
          </a:p>
        </p:txBody>
      </p:sp>
    </p:spTree>
    <p:extLst>
      <p:ext uri="{BB962C8B-B14F-4D97-AF65-F5344CB8AC3E}">
        <p14:creationId xmlns:p14="http://schemas.microsoft.com/office/powerpoint/2010/main" val="42517384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?c1n ?c2n</a:t>
            </a:r>
          </a:p>
          <a:p>
            <a:r>
              <a:rPr lang="en-US" dirty="0"/>
              <a:t>WHERE {</a:t>
            </a:r>
          </a:p>
          <a:p>
            <a:r>
              <a:rPr lang="en-US" dirty="0"/>
              <a:t>   ?c1 ^:</a:t>
            </a:r>
            <a:r>
              <a:rPr lang="en-US" dirty="0" err="1"/>
              <a:t>rival_of</a:t>
            </a:r>
            <a:r>
              <a:rPr lang="en-US" dirty="0"/>
              <a:t>/^:</a:t>
            </a:r>
            <a:r>
              <a:rPr lang="en-US" dirty="0" err="1"/>
              <a:t>enemy_of</a:t>
            </a:r>
            <a:r>
              <a:rPr lang="en-US" dirty="0"/>
              <a:t> ?c2 ;</a:t>
            </a:r>
          </a:p>
          <a:p>
            <a:r>
              <a:rPr lang="en-US" dirty="0"/>
              <a:t>       	:name ?c1n .</a:t>
            </a:r>
          </a:p>
          <a:p>
            <a:r>
              <a:rPr lang="en-US" dirty="0"/>
              <a:t>   ?c2 :name ?c2n</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87</a:t>
            </a:fld>
            <a:endParaRPr lang="en-US"/>
          </a:p>
        </p:txBody>
      </p:sp>
    </p:spTree>
    <p:extLst>
      <p:ext uri="{BB962C8B-B14F-4D97-AF65-F5344CB8AC3E}">
        <p14:creationId xmlns:p14="http://schemas.microsoft.com/office/powerpoint/2010/main" val="2494193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:knows :</a:t>
            </a:r>
            <a:r>
              <a:rPr lang="en-US" dirty="0" err="1"/>
              <a:t>Daffy_Duck</a:t>
            </a:r>
            <a:r>
              <a:rPr lang="en-US" dirty="0"/>
              <a:t> .</a:t>
            </a:r>
          </a:p>
          <a:p>
            <a:r>
              <a:rPr lang="en-US" dirty="0"/>
              <a:t>:</a:t>
            </a:r>
            <a:r>
              <a:rPr lang="en-US" dirty="0" err="1"/>
              <a:t>Daffy_Duck</a:t>
            </a:r>
            <a:r>
              <a:rPr lang="en-US" dirty="0"/>
              <a:t> :knows :Sylvester .</a:t>
            </a:r>
          </a:p>
          <a:p>
            <a:r>
              <a:rPr lang="en-US" dirty="0"/>
              <a:t>:Sylvester :knows :</a:t>
            </a:r>
            <a:r>
              <a:rPr lang="en-US" dirty="0" err="1"/>
              <a:t>Taz</a:t>
            </a:r>
            <a:r>
              <a:rPr lang="en-US" dirty="0"/>
              <a:t> .</a:t>
            </a:r>
          </a:p>
        </p:txBody>
      </p:sp>
      <p:sp>
        <p:nvSpPr>
          <p:cNvPr id="4" name="Slide Number Placeholder 3"/>
          <p:cNvSpPr>
            <a:spLocks noGrp="1"/>
          </p:cNvSpPr>
          <p:nvPr>
            <p:ph type="sldNum" sz="quarter" idx="5"/>
          </p:nvPr>
        </p:nvSpPr>
        <p:spPr/>
        <p:txBody>
          <a:bodyPr/>
          <a:lstStyle/>
          <a:p>
            <a:fld id="{15523813-D244-46E4-A90B-3055E2F344A8}" type="slidenum">
              <a:rPr lang="en-US" smtClean="0"/>
              <a:t>88</a:t>
            </a:fld>
            <a:endParaRPr lang="en-US"/>
          </a:p>
        </p:txBody>
      </p:sp>
    </p:spTree>
    <p:extLst>
      <p:ext uri="{BB962C8B-B14F-4D97-AF65-F5344CB8AC3E}">
        <p14:creationId xmlns:p14="http://schemas.microsoft.com/office/powerpoint/2010/main" val="12819365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:knows :</a:t>
            </a:r>
            <a:r>
              <a:rPr lang="en-US" dirty="0" err="1"/>
              <a:t>Daffy_Duck</a:t>
            </a:r>
            <a:r>
              <a:rPr lang="en-US" dirty="0"/>
              <a:t> .</a:t>
            </a:r>
          </a:p>
          <a:p>
            <a:r>
              <a:rPr lang="en-US" dirty="0"/>
              <a:t>:</a:t>
            </a:r>
            <a:r>
              <a:rPr lang="en-US" dirty="0" err="1"/>
              <a:t>Daffy_Duck</a:t>
            </a:r>
            <a:r>
              <a:rPr lang="en-US" dirty="0"/>
              <a:t> :knows :Sylvester .</a:t>
            </a:r>
          </a:p>
          <a:p>
            <a:r>
              <a:rPr lang="en-US" dirty="0"/>
              <a:t>:Sylvester :knows :</a:t>
            </a:r>
            <a:r>
              <a:rPr lang="en-US" dirty="0" err="1"/>
              <a:t>Taz</a:t>
            </a:r>
            <a:r>
              <a:rPr lang="en-US" dirty="0"/>
              <a:t> .</a:t>
            </a:r>
          </a:p>
          <a:p>
            <a:endParaRPr lang="en-US" dirty="0"/>
          </a:p>
          <a:p>
            <a:r>
              <a:rPr lang="en-US" dirty="0"/>
              <a:t>-------------------------</a:t>
            </a:r>
          </a:p>
          <a:p>
            <a:r>
              <a:rPr lang="en-US" dirty="0"/>
              <a:t>Direct Assertion</a:t>
            </a:r>
          </a:p>
          <a:p>
            <a:r>
              <a:rPr lang="en-US" dirty="0"/>
              <a:t>#Recursive paths - who knows </a:t>
            </a:r>
            <a:r>
              <a:rPr lang="en-US" dirty="0" err="1"/>
              <a:t>Taz</a:t>
            </a:r>
            <a:r>
              <a:rPr lang="en-US" dirty="0"/>
              <a:t> (directly or transitively) through zero or more </a:t>
            </a:r>
            <a:r>
              <a:rPr lang="en-US" dirty="0" err="1"/>
              <a:t>occurences</a:t>
            </a:r>
            <a:r>
              <a:rPr lang="en-US" dirty="0"/>
              <a:t> of "knows"? </a:t>
            </a:r>
          </a:p>
          <a:p>
            <a:r>
              <a:rPr lang="en-US" dirty="0"/>
              <a:t>PREFIX : &lt;http://looneytunes-graph.com/&gt;</a:t>
            </a:r>
          </a:p>
          <a:p>
            <a:endParaRPr lang="en-US" dirty="0"/>
          </a:p>
          <a:p>
            <a:r>
              <a:rPr lang="en-US" dirty="0"/>
              <a:t>SELECT ?c</a:t>
            </a:r>
          </a:p>
          <a:p>
            <a:r>
              <a:rPr lang="en-US" dirty="0"/>
              <a:t>WHERE {</a:t>
            </a:r>
          </a:p>
          <a:p>
            <a:r>
              <a:rPr lang="en-US" dirty="0"/>
              <a:t>  ?c :knows :</a:t>
            </a:r>
            <a:r>
              <a:rPr lang="en-US" dirty="0" err="1"/>
              <a:t>Taz</a:t>
            </a:r>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89</a:t>
            </a:fld>
            <a:endParaRPr lang="en-US"/>
          </a:p>
        </p:txBody>
      </p:sp>
    </p:spTree>
    <p:extLst>
      <p:ext uri="{BB962C8B-B14F-4D97-AF65-F5344CB8AC3E}">
        <p14:creationId xmlns:p14="http://schemas.microsoft.com/office/powerpoint/2010/main" val="352249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a:t>
            </a:r>
            <a:r>
              <a:rPr lang="en-US" dirty="0" err="1"/>
              <a:t>xsd</a:t>
            </a:r>
            <a:r>
              <a:rPr lang="en-US" dirty="0"/>
              <a:t>: &lt;http://www.w3.org/2001/XMLSchema#&gt;</a:t>
            </a:r>
          </a:p>
          <a:p>
            <a:r>
              <a:rPr lang="en-US" dirty="0"/>
              <a:t>PREFIX </a:t>
            </a:r>
            <a:r>
              <a:rPr lang="en-US" dirty="0" err="1"/>
              <a:t>rdf</a:t>
            </a:r>
            <a:r>
              <a:rPr lang="en-US" dirty="0"/>
              <a:t>: &lt;http://www.w3.org/1999/02/22-rdf-syntax-ns#&gt;</a:t>
            </a:r>
          </a:p>
          <a:p>
            <a:r>
              <a:rPr lang="en-US" dirty="0"/>
              <a:t>PREFIX : &lt;http://looneytunes-graph.com/&gt;</a:t>
            </a:r>
          </a:p>
          <a:p>
            <a:endParaRPr lang="en-US" dirty="0"/>
          </a:p>
          <a:p>
            <a:r>
              <a:rPr lang="en-US" dirty="0"/>
              <a:t># Bugs Bunny</a:t>
            </a:r>
          </a:p>
          <a:p>
            <a:r>
              <a:rPr lang="en-US" dirty="0"/>
              <a:t>:</a:t>
            </a:r>
            <a:r>
              <a:rPr lang="en-US" dirty="0" err="1"/>
              <a:t>Bugs_Bunny</a:t>
            </a:r>
            <a:r>
              <a:rPr lang="en-US" dirty="0"/>
              <a:t> a :</a:t>
            </a:r>
            <a:r>
              <a:rPr lang="en-US" dirty="0" err="1"/>
              <a:t>Looney_Tunes_Character</a:t>
            </a:r>
            <a:r>
              <a:rPr lang="en-US" dirty="0"/>
              <a:t>;</a:t>
            </a:r>
          </a:p>
          <a:p>
            <a:r>
              <a:rPr lang="en-US" dirty="0"/>
              <a:t>  :name "</a:t>
            </a:r>
            <a:r>
              <a:rPr lang="en-US" dirty="0" err="1"/>
              <a:t>Bugs_Bunny</a:t>
            </a:r>
            <a:r>
              <a:rPr lang="en-US" dirty="0"/>
              <a:t>" ;</a:t>
            </a:r>
          </a:p>
          <a:p>
            <a:r>
              <a:rPr lang="en-US" dirty="0"/>
              <a:t>  :species "Hare" ;</a:t>
            </a:r>
          </a:p>
          <a:p>
            <a:r>
              <a:rPr lang="en-US" dirty="0"/>
              <a:t>  :gender "Male" ;</a:t>
            </a:r>
          </a:p>
          <a:p>
            <a:r>
              <a:rPr lang="en-US" dirty="0"/>
              <a:t>  :</a:t>
            </a:r>
            <a:r>
              <a:rPr lang="en-US" dirty="0" err="1"/>
              <a:t>made_debut_appearance_in</a:t>
            </a:r>
            <a:r>
              <a:rPr lang="en-US" dirty="0"/>
              <a:t> :</a:t>
            </a:r>
            <a:r>
              <a:rPr lang="en-US" dirty="0" err="1"/>
              <a:t>A_Wild_Hare</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"Cunning" ;</a:t>
            </a:r>
          </a:p>
          <a:p>
            <a:r>
              <a:rPr lang="en-US" dirty="0"/>
              <a:t>  :</a:t>
            </a:r>
            <a:r>
              <a:rPr lang="en-US" dirty="0" err="1"/>
              <a:t>personality_trait</a:t>
            </a:r>
            <a:r>
              <a:rPr lang="en-US" dirty="0"/>
              <a:t> "Charismatic" ;</a:t>
            </a:r>
          </a:p>
          <a:p>
            <a:r>
              <a:rPr lang="en-US" dirty="0"/>
              <a:t>  :</a:t>
            </a:r>
            <a:r>
              <a:rPr lang="en-US" dirty="0" err="1"/>
              <a:t>personality_trait</a:t>
            </a:r>
            <a:r>
              <a:rPr lang="en-US" dirty="0"/>
              <a:t> "Smart" ;</a:t>
            </a:r>
          </a:p>
          <a:p>
            <a:r>
              <a:rPr lang="en-US" dirty="0"/>
              <a:t>  :</a:t>
            </a:r>
            <a:r>
              <a:rPr lang="en-US" dirty="0" err="1"/>
              <a:t>known_for_catchphrase</a:t>
            </a:r>
            <a:r>
              <a:rPr lang="en-US" dirty="0"/>
              <a:t> "What's up, doc?" .</a:t>
            </a:r>
          </a:p>
          <a:p>
            <a:endParaRPr lang="en-US" dirty="0"/>
          </a:p>
          <a:p>
            <a:r>
              <a:rPr lang="en-US" dirty="0"/>
              <a:t># A Wild Hare</a:t>
            </a:r>
          </a:p>
          <a:p>
            <a:r>
              <a:rPr lang="en-US" dirty="0"/>
              <a:t>:</a:t>
            </a:r>
            <a:r>
              <a:rPr lang="en-US" dirty="0" err="1"/>
              <a:t>A_Wild_Hare</a:t>
            </a:r>
            <a:r>
              <a:rPr lang="en-US" dirty="0"/>
              <a:t> a :Short ;</a:t>
            </a:r>
          </a:p>
          <a:p>
            <a:r>
              <a:rPr lang="en-US" dirty="0"/>
              <a:t>  :</a:t>
            </a:r>
            <a:r>
              <a:rPr lang="en-US" dirty="0" err="1"/>
              <a:t>release_date</a:t>
            </a:r>
            <a:r>
              <a:rPr lang="en-US" dirty="0"/>
              <a:t> "1940-07-27"^^</a:t>
            </a:r>
            <a:r>
              <a:rPr lang="en-US" dirty="0" err="1"/>
              <a:t>xsd:date</a:t>
            </a:r>
            <a:r>
              <a:rPr lang="en-US" dirty="0"/>
              <a:t> .</a:t>
            </a:r>
          </a:p>
          <a:p>
            <a:endParaRPr lang="en-US" dirty="0"/>
          </a:p>
          <a:p>
            <a:r>
              <a:rPr lang="en-US" dirty="0"/>
              <a:t># </a:t>
            </a:r>
            <a:r>
              <a:rPr lang="en-US" dirty="0" err="1"/>
              <a:t>Tex</a:t>
            </a:r>
            <a:r>
              <a:rPr lang="en-US" dirty="0"/>
              <a:t> Avery</a:t>
            </a:r>
          </a:p>
          <a:p>
            <a:r>
              <a:rPr lang="en-US" dirty="0"/>
              <a:t>:</a:t>
            </a:r>
            <a:r>
              <a:rPr lang="en-US" dirty="0" err="1"/>
              <a:t>Tex_Avery</a:t>
            </a:r>
            <a:r>
              <a:rPr lang="en-US" dirty="0"/>
              <a:t> a :Person ;</a:t>
            </a:r>
          </a:p>
          <a:p>
            <a:r>
              <a:rPr lang="en-US" dirty="0"/>
              <a:t>  :name "Frederick Bean Avery" ;</a:t>
            </a:r>
          </a:p>
          <a:p>
            <a:r>
              <a:rPr lang="en-US" dirty="0"/>
              <a:t>  :</a:t>
            </a:r>
            <a:r>
              <a:rPr lang="en-US" dirty="0" err="1"/>
              <a:t>born_on</a:t>
            </a:r>
            <a:r>
              <a:rPr lang="en-US" dirty="0"/>
              <a:t> "1908-02-26"^^</a:t>
            </a:r>
            <a:r>
              <a:rPr lang="en-US" dirty="0" err="1"/>
              <a:t>xsd:date</a:t>
            </a:r>
            <a:r>
              <a:rPr lang="en-US" dirty="0"/>
              <a:t> ;</a:t>
            </a:r>
          </a:p>
          <a:p>
            <a:r>
              <a:rPr lang="en-US" dirty="0"/>
              <a:t>  :</a:t>
            </a:r>
            <a:r>
              <a:rPr lang="en-US" dirty="0" err="1"/>
              <a:t>died_on</a:t>
            </a:r>
            <a:r>
              <a:rPr lang="en-US" dirty="0"/>
              <a:t> "1980-08-26"^^</a:t>
            </a:r>
            <a:r>
              <a:rPr lang="en-US" dirty="0" err="1"/>
              <a:t>xsd:date</a:t>
            </a:r>
            <a:r>
              <a:rPr lang="en-US" dirty="0"/>
              <a:t> .</a:t>
            </a:r>
          </a:p>
        </p:txBody>
      </p:sp>
      <p:sp>
        <p:nvSpPr>
          <p:cNvPr id="4" name="Slide Number Placeholder 3"/>
          <p:cNvSpPr>
            <a:spLocks noGrp="1"/>
          </p:cNvSpPr>
          <p:nvPr>
            <p:ph type="sldNum" sz="quarter" idx="5"/>
          </p:nvPr>
        </p:nvSpPr>
        <p:spPr/>
        <p:txBody>
          <a:bodyPr/>
          <a:lstStyle/>
          <a:p>
            <a:fld id="{15523813-D244-46E4-A90B-3055E2F344A8}" type="slidenum">
              <a:rPr lang="en-US" smtClean="0"/>
              <a:t>21</a:t>
            </a:fld>
            <a:endParaRPr lang="en-US"/>
          </a:p>
        </p:txBody>
      </p:sp>
    </p:spTree>
    <p:extLst>
      <p:ext uri="{BB962C8B-B14F-4D97-AF65-F5344CB8AC3E}">
        <p14:creationId xmlns:p14="http://schemas.microsoft.com/office/powerpoint/2010/main" val="19114268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a:t>
            </a:r>
            <a:r>
              <a:rPr lang="en-US" dirty="0" err="1"/>
              <a:t>Bugs_Bunny</a:t>
            </a:r>
            <a:r>
              <a:rPr lang="en-US" dirty="0"/>
              <a:t> :knows :</a:t>
            </a:r>
            <a:r>
              <a:rPr lang="en-US" dirty="0" err="1"/>
              <a:t>Daffy_Duck</a:t>
            </a:r>
            <a:r>
              <a:rPr lang="en-US" dirty="0"/>
              <a:t> .</a:t>
            </a:r>
          </a:p>
          <a:p>
            <a:r>
              <a:rPr lang="en-US" dirty="0"/>
              <a:t>:</a:t>
            </a:r>
            <a:r>
              <a:rPr lang="en-US" dirty="0" err="1"/>
              <a:t>Daffy_Duck</a:t>
            </a:r>
            <a:r>
              <a:rPr lang="en-US" dirty="0"/>
              <a:t> :knows :Sylvester .</a:t>
            </a:r>
          </a:p>
          <a:p>
            <a:r>
              <a:rPr lang="en-US" dirty="0"/>
              <a:t>:Sylvester :knows :</a:t>
            </a:r>
            <a:r>
              <a:rPr lang="en-US" dirty="0" err="1"/>
              <a:t>Taz</a:t>
            </a:r>
            <a:r>
              <a:rPr lang="en-US" dirty="0"/>
              <a:t> .</a:t>
            </a:r>
          </a:p>
          <a:p>
            <a:endParaRPr lang="en-US" dirty="0"/>
          </a:p>
          <a:p>
            <a:r>
              <a:rPr lang="en-US" dirty="0"/>
              <a:t>-------------------------</a:t>
            </a:r>
          </a:p>
          <a:p>
            <a:r>
              <a:rPr lang="en-US" dirty="0"/>
              <a:t>Direct Assertion</a:t>
            </a:r>
          </a:p>
          <a:p>
            <a:r>
              <a:rPr lang="en-US" dirty="0"/>
              <a:t>#Recursive paths - who knows </a:t>
            </a:r>
            <a:r>
              <a:rPr lang="en-US" dirty="0" err="1"/>
              <a:t>Taz</a:t>
            </a:r>
            <a:r>
              <a:rPr lang="en-US" dirty="0"/>
              <a:t> (directly or transitively) through zero or more </a:t>
            </a:r>
            <a:r>
              <a:rPr lang="en-US" dirty="0" err="1"/>
              <a:t>occurences</a:t>
            </a:r>
            <a:r>
              <a:rPr lang="en-US" dirty="0"/>
              <a:t> of "knows"? </a:t>
            </a:r>
          </a:p>
          <a:p>
            <a:r>
              <a:rPr lang="en-US" dirty="0"/>
              <a:t>PREFIX : &lt;http://looneytunes-graph.com/&gt;</a:t>
            </a:r>
          </a:p>
          <a:p>
            <a:endParaRPr lang="en-US" dirty="0"/>
          </a:p>
          <a:p>
            <a:r>
              <a:rPr lang="en-US" dirty="0"/>
              <a:t>SELECT ?c</a:t>
            </a:r>
          </a:p>
          <a:p>
            <a:r>
              <a:rPr lang="en-US" dirty="0"/>
              <a:t>WHERE {</a:t>
            </a:r>
          </a:p>
          <a:p>
            <a:r>
              <a:rPr lang="en-US" dirty="0"/>
              <a:t>  ?c :knows :</a:t>
            </a:r>
            <a:r>
              <a:rPr lang="en-US" dirty="0" err="1"/>
              <a:t>Taz</a:t>
            </a:r>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90</a:t>
            </a:fld>
            <a:endParaRPr lang="en-US"/>
          </a:p>
        </p:txBody>
      </p:sp>
    </p:spTree>
    <p:extLst>
      <p:ext uri="{BB962C8B-B14F-4D97-AF65-F5344CB8AC3E}">
        <p14:creationId xmlns:p14="http://schemas.microsoft.com/office/powerpoint/2010/main" val="39269583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paths - who knows </a:t>
            </a:r>
            <a:r>
              <a:rPr lang="en-US" dirty="0" err="1"/>
              <a:t>Taz</a:t>
            </a:r>
            <a:r>
              <a:rPr lang="en-US" dirty="0"/>
              <a:t> (directly or transitively) through one or more </a:t>
            </a:r>
            <a:r>
              <a:rPr lang="en-US" dirty="0" err="1"/>
              <a:t>occurences</a:t>
            </a:r>
            <a:r>
              <a:rPr lang="en-US" dirty="0"/>
              <a:t> of "knows"? </a:t>
            </a:r>
          </a:p>
          <a:p>
            <a:r>
              <a:rPr lang="en-US" dirty="0"/>
              <a:t>PREFIX : &lt;http://looneytunes-graph.com/&gt;</a:t>
            </a:r>
          </a:p>
          <a:p>
            <a:endParaRPr lang="en-US" dirty="0"/>
          </a:p>
          <a:p>
            <a:r>
              <a:rPr lang="en-US" dirty="0"/>
              <a:t>SELECT ?c</a:t>
            </a:r>
          </a:p>
          <a:p>
            <a:r>
              <a:rPr lang="en-US" dirty="0"/>
              <a:t>WHERE {</a:t>
            </a:r>
          </a:p>
          <a:p>
            <a:r>
              <a:rPr lang="en-US" dirty="0"/>
              <a:t>  ?c :knows+ :</a:t>
            </a:r>
            <a:r>
              <a:rPr lang="en-US" dirty="0" err="1"/>
              <a:t>Taz</a:t>
            </a:r>
            <a:r>
              <a:rPr lang="en-US" dirty="0"/>
              <a:t>       </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91</a:t>
            </a:fld>
            <a:endParaRPr lang="en-US"/>
          </a:p>
        </p:txBody>
      </p:sp>
    </p:spTree>
    <p:extLst>
      <p:ext uri="{BB962C8B-B14F-4D97-AF65-F5344CB8AC3E}">
        <p14:creationId xmlns:p14="http://schemas.microsoft.com/office/powerpoint/2010/main" val="2526821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possible paths I can take between two nodes (e.g. between Bugs Bunny &amp; Daffy Duck)?</a:t>
            </a:r>
          </a:p>
          <a:p>
            <a:r>
              <a:rPr lang="en-US" dirty="0"/>
              <a:t>PREFIX : &lt;http://looneytunes-graph.com/&gt;</a:t>
            </a:r>
          </a:p>
          <a:p>
            <a:endParaRPr lang="en-US" dirty="0"/>
          </a:p>
          <a:p>
            <a:r>
              <a:rPr lang="en-US" dirty="0"/>
              <a:t>SELECT DISTINCT ?subject ?predicate ?object</a:t>
            </a:r>
          </a:p>
          <a:p>
            <a:r>
              <a:rPr lang="en-US" dirty="0"/>
              <a:t>WHERE {</a:t>
            </a:r>
          </a:p>
          <a:p>
            <a:r>
              <a:rPr lang="en-US" dirty="0"/>
              <a:t>    VALUES ?start { :</a:t>
            </a:r>
            <a:r>
              <a:rPr lang="en-US" dirty="0" err="1"/>
              <a:t>Bugs_Bunny</a:t>
            </a:r>
            <a:r>
              <a:rPr lang="en-US" dirty="0"/>
              <a:t> }</a:t>
            </a:r>
          </a:p>
          <a:p>
            <a:r>
              <a:rPr lang="en-US" dirty="0"/>
              <a:t>    VALUES ?end { :</a:t>
            </a:r>
            <a:r>
              <a:rPr lang="en-US" dirty="0" err="1"/>
              <a:t>Daffy_Duck</a:t>
            </a:r>
            <a:r>
              <a:rPr lang="en-US" dirty="0"/>
              <a:t> }</a:t>
            </a:r>
          </a:p>
          <a:p>
            <a:r>
              <a:rPr lang="en-US" dirty="0"/>
              <a:t>    </a:t>
            </a:r>
          </a:p>
          <a:p>
            <a:r>
              <a:rPr lang="en-US" dirty="0"/>
              <a:t>    ?start (:|!:)* ?subject .</a:t>
            </a:r>
          </a:p>
          <a:p>
            <a:r>
              <a:rPr lang="en-US" dirty="0"/>
              <a:t>    ?subject ?predicate ?object .</a:t>
            </a:r>
          </a:p>
          <a:p>
            <a:r>
              <a:rPr lang="en-US" dirty="0"/>
              <a:t>    ?object (:|!:)* ?end</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93</a:t>
            </a:fld>
            <a:endParaRPr lang="en-US"/>
          </a:p>
        </p:txBody>
      </p:sp>
    </p:spTree>
    <p:extLst>
      <p:ext uri="{BB962C8B-B14F-4D97-AF65-F5344CB8AC3E}">
        <p14:creationId xmlns:p14="http://schemas.microsoft.com/office/powerpoint/2010/main" val="22941830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PREFIX : &lt;http://looneytunes-graph.com/&gt;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Bugs_Bunny</a:t>
            </a:r>
            <a:r>
              <a:rPr lang="en-US" sz="1200" b="0" i="0" kern="1200" dirty="0">
                <a:solidFill>
                  <a:schemeClr val="tx1"/>
                </a:solidFill>
                <a:effectLst/>
                <a:latin typeface="+mn-lt"/>
                <a:ea typeface="+mn-ea"/>
                <a:cs typeface="+mn-cs"/>
              </a:rPr>
              <a:t> :knows :</a:t>
            </a:r>
            <a:r>
              <a:rPr lang="en-US" sz="1200" b="0" i="0" kern="1200" dirty="0" err="1">
                <a:solidFill>
                  <a:schemeClr val="tx1"/>
                </a:solidFill>
                <a:effectLst/>
                <a:latin typeface="+mn-lt"/>
                <a:ea typeface="+mn-ea"/>
                <a:cs typeface="+mn-cs"/>
              </a:rPr>
              <a:t>Daffy_Duck</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Daffy_Duck</a:t>
            </a:r>
            <a:r>
              <a:rPr lang="en-US" sz="1200" b="0" i="0" kern="1200" dirty="0">
                <a:solidFill>
                  <a:schemeClr val="tx1"/>
                </a:solidFill>
                <a:effectLst/>
                <a:latin typeface="+mn-lt"/>
                <a:ea typeface="+mn-ea"/>
                <a:cs typeface="+mn-cs"/>
              </a:rPr>
              <a:t> :knows :Sylvester .</a:t>
            </a:r>
          </a:p>
          <a:p>
            <a:r>
              <a:rPr lang="en-US" sz="1200" b="0" i="0" kern="1200" dirty="0">
                <a:solidFill>
                  <a:schemeClr val="tx1"/>
                </a:solidFill>
                <a:effectLst/>
                <a:latin typeface="+mn-lt"/>
                <a:ea typeface="+mn-ea"/>
                <a:cs typeface="+mn-cs"/>
              </a:rPr>
              <a:t>:Sylvester :knows :</a:t>
            </a:r>
            <a:r>
              <a:rPr lang="en-US" sz="1200" b="0" i="0" kern="1200" dirty="0" err="1">
                <a:solidFill>
                  <a:schemeClr val="tx1"/>
                </a:solidFill>
                <a:effectLst/>
                <a:latin typeface="+mn-lt"/>
                <a:ea typeface="+mn-ea"/>
                <a:cs typeface="+mn-cs"/>
              </a:rPr>
              <a:t>Taz</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94</a:t>
            </a:fld>
            <a:endParaRPr lang="en-US"/>
          </a:p>
        </p:txBody>
      </p:sp>
    </p:spTree>
    <p:extLst>
      <p:ext uri="{BB962C8B-B14F-4D97-AF65-F5344CB8AC3E}">
        <p14:creationId xmlns:p14="http://schemas.microsoft.com/office/powerpoint/2010/main" val="470715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endParaRPr lang="en-US" dirty="0"/>
          </a:p>
          <a:p>
            <a:r>
              <a:rPr lang="en-US" dirty="0"/>
              <a:t>SELECT *</a:t>
            </a:r>
          </a:p>
          <a:p>
            <a:r>
              <a:rPr lang="en-US" dirty="0"/>
              <a:t>WHERE {</a:t>
            </a:r>
          </a:p>
          <a:p>
            <a:r>
              <a:rPr lang="en-US" dirty="0"/>
              <a:t>  ?s ?p ?c</a:t>
            </a:r>
          </a:p>
          <a:p>
            <a:r>
              <a:rPr lang="en-US" dirty="0"/>
              <a:t>}</a:t>
            </a:r>
          </a:p>
          <a:p>
            <a:r>
              <a:rPr lang="en-US" dirty="0"/>
              <a:t>--------------</a:t>
            </a:r>
          </a:p>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INSERT DATA {</a:t>
            </a:r>
          </a:p>
          <a:p>
            <a:endParaRPr lang="en-US" dirty="0"/>
          </a:p>
          <a:p>
            <a:r>
              <a:rPr lang="en-US" dirty="0"/>
              <a:t># Bugs Bunny</a:t>
            </a:r>
          </a:p>
          <a:p>
            <a:r>
              <a:rPr lang="en-US" dirty="0"/>
              <a:t>:</a:t>
            </a:r>
            <a:r>
              <a:rPr lang="en-US" dirty="0" err="1"/>
              <a:t>Bugs_Bunny</a:t>
            </a:r>
            <a:r>
              <a:rPr lang="en-US" dirty="0"/>
              <a:t> a :</a:t>
            </a:r>
            <a:r>
              <a:rPr lang="en-US" dirty="0" err="1"/>
              <a:t>Looney_Tunes_Character</a:t>
            </a:r>
            <a:r>
              <a:rPr lang="en-US" dirty="0"/>
              <a:t> ;</a:t>
            </a:r>
          </a:p>
          <a:p>
            <a:r>
              <a:rPr lang="en-US" dirty="0"/>
              <a:t>  :name "Bugs Bunny" ;</a:t>
            </a:r>
          </a:p>
          <a:p>
            <a:r>
              <a:rPr lang="en-US" dirty="0"/>
              <a:t>  :species "Hare" ;</a:t>
            </a:r>
          </a:p>
          <a:p>
            <a:r>
              <a:rPr lang="en-US" dirty="0"/>
              <a:t>  :gender "Male" ;</a:t>
            </a:r>
          </a:p>
          <a:p>
            <a:r>
              <a:rPr lang="en-US" dirty="0"/>
              <a:t>  :</a:t>
            </a:r>
            <a:r>
              <a:rPr lang="en-US" dirty="0" err="1"/>
              <a:t>made_debut_appearance_in</a:t>
            </a:r>
            <a:r>
              <a:rPr lang="en-US" dirty="0"/>
              <a:t> :</a:t>
            </a:r>
            <a:r>
              <a:rPr lang="en-US" dirty="0" err="1"/>
              <a:t>A_Wild_Hare</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"Cunning" , "Charismatic" , "Smart" ;</a:t>
            </a:r>
          </a:p>
          <a:p>
            <a:r>
              <a:rPr lang="en-US" dirty="0"/>
              <a:t>  :</a:t>
            </a:r>
            <a:r>
              <a:rPr lang="en-US" dirty="0" err="1"/>
              <a:t>known_for_catchphrase</a:t>
            </a:r>
            <a:r>
              <a:rPr lang="en-US" dirty="0"/>
              <a:t> "What's up, doc?" .</a:t>
            </a:r>
          </a:p>
          <a:p>
            <a:endParaRPr lang="en-US" dirty="0"/>
          </a:p>
          <a:p>
            <a:r>
              <a:rPr lang="en-US" dirty="0"/>
              <a:t># A Wild Hare</a:t>
            </a:r>
          </a:p>
          <a:p>
            <a:r>
              <a:rPr lang="en-US" dirty="0"/>
              <a:t>:</a:t>
            </a:r>
            <a:r>
              <a:rPr lang="en-US" dirty="0" err="1"/>
              <a:t>A_Wild_Hare</a:t>
            </a:r>
            <a:r>
              <a:rPr lang="en-US" dirty="0"/>
              <a:t> a :Short ;</a:t>
            </a:r>
          </a:p>
          <a:p>
            <a:r>
              <a:rPr lang="en-US" dirty="0"/>
              <a:t>  :</a:t>
            </a:r>
            <a:r>
              <a:rPr lang="en-US" dirty="0" err="1"/>
              <a:t>release_date</a:t>
            </a:r>
            <a:r>
              <a:rPr lang="en-US" dirty="0"/>
              <a:t> "1940-07-27"^^</a:t>
            </a:r>
            <a:r>
              <a:rPr lang="en-US" dirty="0" err="1"/>
              <a:t>xsd:date</a:t>
            </a:r>
            <a:r>
              <a:rPr lang="en-US" dirty="0"/>
              <a:t> .</a:t>
            </a:r>
          </a:p>
          <a:p>
            <a:endParaRPr lang="en-US" dirty="0"/>
          </a:p>
          <a:p>
            <a:r>
              <a:rPr lang="en-US" dirty="0"/>
              <a:t># </a:t>
            </a:r>
            <a:r>
              <a:rPr lang="en-US" dirty="0" err="1"/>
              <a:t>Tex</a:t>
            </a:r>
            <a:r>
              <a:rPr lang="en-US" dirty="0"/>
              <a:t> Avery</a:t>
            </a:r>
          </a:p>
          <a:p>
            <a:r>
              <a:rPr lang="en-US" dirty="0"/>
              <a:t>:</a:t>
            </a:r>
            <a:r>
              <a:rPr lang="en-US" dirty="0" err="1"/>
              <a:t>Tex_Avery</a:t>
            </a:r>
            <a:r>
              <a:rPr lang="en-US" dirty="0"/>
              <a:t> a :Person ;</a:t>
            </a:r>
          </a:p>
          <a:p>
            <a:r>
              <a:rPr lang="en-US" dirty="0"/>
              <a:t>  :name "Frederick Bean Avery" ; </a:t>
            </a:r>
          </a:p>
          <a:p>
            <a:r>
              <a:rPr lang="en-US" dirty="0"/>
              <a:t>  :</a:t>
            </a:r>
            <a:r>
              <a:rPr lang="en-US" dirty="0" err="1"/>
              <a:t>born_on</a:t>
            </a:r>
            <a:r>
              <a:rPr lang="en-US" dirty="0"/>
              <a:t> "1908-02-26"^^</a:t>
            </a:r>
            <a:r>
              <a:rPr lang="en-US" dirty="0" err="1"/>
              <a:t>xsd:date</a:t>
            </a:r>
            <a:r>
              <a:rPr lang="en-US" dirty="0"/>
              <a:t> ;</a:t>
            </a:r>
          </a:p>
          <a:p>
            <a:r>
              <a:rPr lang="en-US" dirty="0"/>
              <a:t>  :</a:t>
            </a:r>
            <a:r>
              <a:rPr lang="en-US" dirty="0" err="1"/>
              <a:t>died_on</a:t>
            </a:r>
            <a:r>
              <a:rPr lang="en-US" dirty="0"/>
              <a:t> "1980-08-26"^^</a:t>
            </a:r>
            <a:r>
              <a:rPr lang="en-US" dirty="0" err="1"/>
              <a:t>xsd:date</a:t>
            </a:r>
            <a:r>
              <a:rPr lang="en-US" dirty="0"/>
              <a:t> .</a:t>
            </a:r>
          </a:p>
          <a:p>
            <a:r>
              <a:rPr lang="en-US" dirty="0"/>
              <a:t>  </a:t>
            </a:r>
          </a:p>
          <a:p>
            <a:r>
              <a:rPr lang="en-US" dirty="0"/>
              <a:t># Daffy Duck</a:t>
            </a:r>
          </a:p>
          <a:p>
            <a:r>
              <a:rPr lang="en-US" dirty="0"/>
              <a:t>:</a:t>
            </a:r>
            <a:r>
              <a:rPr lang="en-US" dirty="0" err="1"/>
              <a:t>Daffy_Duck</a:t>
            </a:r>
            <a:r>
              <a:rPr lang="en-US" dirty="0"/>
              <a:t> a :</a:t>
            </a:r>
            <a:r>
              <a:rPr lang="en-US" dirty="0" err="1"/>
              <a:t>Looney_Tunes_Character</a:t>
            </a:r>
            <a:r>
              <a:rPr lang="en-US" dirty="0"/>
              <a:t> ;</a:t>
            </a:r>
          </a:p>
          <a:p>
            <a:r>
              <a:rPr lang="en-US" dirty="0"/>
              <a:t>  :name "Daffy Damas Duck" ;</a:t>
            </a:r>
          </a:p>
          <a:p>
            <a:r>
              <a:rPr lang="en-US" dirty="0"/>
              <a:t>  :species "American Black Duck" ;</a:t>
            </a:r>
          </a:p>
          <a:p>
            <a:r>
              <a:rPr lang="en-US" dirty="0"/>
              <a:t>  :gender "Male" ;</a:t>
            </a:r>
          </a:p>
          <a:p>
            <a:r>
              <a:rPr lang="en-US" dirty="0"/>
              <a:t>  :</a:t>
            </a:r>
            <a:r>
              <a:rPr lang="en-US" dirty="0" err="1"/>
              <a:t>made_debut_appearance_in</a:t>
            </a:r>
            <a:r>
              <a:rPr lang="en-US" dirty="0"/>
              <a:t> :</a:t>
            </a:r>
            <a:r>
              <a:rPr lang="en-US" dirty="0" err="1"/>
              <a:t>Porkys_Duck_Hunt</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"Assertive" , "Unrestrained" , "Combative" ;</a:t>
            </a:r>
          </a:p>
          <a:p>
            <a:r>
              <a:rPr lang="en-US" dirty="0"/>
              <a:t>  :</a:t>
            </a:r>
            <a:r>
              <a:rPr lang="en-US" dirty="0" err="1"/>
              <a:t>known_for_catchphrase</a:t>
            </a:r>
            <a:r>
              <a:rPr lang="en-US" dirty="0"/>
              <a:t> "You're despicable!" .</a:t>
            </a:r>
          </a:p>
          <a:p>
            <a:endParaRPr lang="en-US" dirty="0"/>
          </a:p>
          <a:p>
            <a:r>
              <a:rPr lang="en-US" dirty="0"/>
              <a:t># Porky's Duck Hunt</a:t>
            </a:r>
          </a:p>
          <a:p>
            <a:r>
              <a:rPr lang="en-US" dirty="0"/>
              <a:t>:</a:t>
            </a:r>
            <a:r>
              <a:rPr lang="en-US" dirty="0" err="1"/>
              <a:t>Porkys_Duck_Hunt</a:t>
            </a:r>
            <a:r>
              <a:rPr lang="en-US" dirty="0"/>
              <a:t> a :Short ;</a:t>
            </a:r>
          </a:p>
          <a:p>
            <a:r>
              <a:rPr lang="en-US" dirty="0"/>
              <a:t>  :</a:t>
            </a:r>
            <a:r>
              <a:rPr lang="en-US" dirty="0" err="1"/>
              <a:t>release_date</a:t>
            </a:r>
            <a:r>
              <a:rPr lang="en-US" dirty="0"/>
              <a:t> "1937-04-17"^^</a:t>
            </a:r>
            <a:r>
              <a:rPr lang="en-US" dirty="0" err="1"/>
              <a:t>xsd:date</a:t>
            </a:r>
            <a:r>
              <a:rPr lang="en-US" dirty="0"/>
              <a:t> .</a:t>
            </a:r>
          </a:p>
          <a:p>
            <a:endParaRPr lang="en-US" dirty="0"/>
          </a:p>
          <a:p>
            <a:r>
              <a:rPr lang="en-US" dirty="0"/>
              <a:t># Sylvester </a:t>
            </a:r>
          </a:p>
          <a:p>
            <a:r>
              <a:rPr lang="en-US" dirty="0"/>
              <a:t>:Sylvester a :</a:t>
            </a:r>
            <a:r>
              <a:rPr lang="en-US" dirty="0" err="1"/>
              <a:t>Looney_Tunes_Character</a:t>
            </a:r>
            <a:r>
              <a:rPr lang="en-US" dirty="0"/>
              <a:t> ;</a:t>
            </a:r>
          </a:p>
          <a:p>
            <a:r>
              <a:rPr lang="en-US" dirty="0"/>
              <a:t>  :name "Sylvester James Pussycat, Sr." ;</a:t>
            </a:r>
          </a:p>
          <a:p>
            <a:r>
              <a:rPr lang="en-US" dirty="0"/>
              <a:t>  :species "Tuxedo Cat" ;</a:t>
            </a:r>
          </a:p>
          <a:p>
            <a:r>
              <a:rPr lang="en-US" dirty="0"/>
              <a:t>  :gender "Male" ;</a:t>
            </a:r>
          </a:p>
          <a:p>
            <a:r>
              <a:rPr lang="en-US" dirty="0"/>
              <a:t>  :</a:t>
            </a:r>
            <a:r>
              <a:rPr lang="en-US" dirty="0" err="1"/>
              <a:t>made_debut_appearance_in</a:t>
            </a:r>
            <a:r>
              <a:rPr lang="en-US" dirty="0"/>
              <a:t> :</a:t>
            </a:r>
            <a:r>
              <a:rPr lang="en-US" dirty="0" err="1"/>
              <a:t>Life_With_Feathers</a:t>
            </a:r>
            <a:r>
              <a:rPr lang="en-US" dirty="0"/>
              <a:t> ;</a:t>
            </a:r>
          </a:p>
          <a:p>
            <a:r>
              <a:rPr lang="en-US" dirty="0"/>
              <a:t>  :</a:t>
            </a:r>
            <a:r>
              <a:rPr lang="en-US" dirty="0" err="1"/>
              <a:t>created_by</a:t>
            </a:r>
            <a:r>
              <a:rPr lang="en-US" dirty="0"/>
              <a:t> :</a:t>
            </a:r>
            <a:r>
              <a:rPr lang="en-US" dirty="0" err="1"/>
              <a:t>Friz_Freleng</a:t>
            </a:r>
            <a:r>
              <a:rPr lang="en-US" dirty="0"/>
              <a:t> ;</a:t>
            </a:r>
          </a:p>
          <a:p>
            <a:r>
              <a:rPr lang="en-US" dirty="0"/>
              <a:t>  :</a:t>
            </a:r>
            <a:r>
              <a:rPr lang="en-US" dirty="0" err="1"/>
              <a:t>personality_trait</a:t>
            </a:r>
            <a:r>
              <a:rPr lang="en-US" dirty="0"/>
              <a:t> "Proud" , "Persistent" , "Loser" ;</a:t>
            </a:r>
          </a:p>
          <a:p>
            <a:r>
              <a:rPr lang="en-US" dirty="0"/>
              <a:t>  :</a:t>
            </a:r>
            <a:r>
              <a:rPr lang="en-US" dirty="0" err="1"/>
              <a:t>known_for_catchphrase</a:t>
            </a:r>
            <a:r>
              <a:rPr lang="en-US" dirty="0"/>
              <a:t> "</a:t>
            </a:r>
            <a:r>
              <a:rPr lang="en-US" dirty="0" err="1"/>
              <a:t>Sufferin</a:t>
            </a:r>
            <a:r>
              <a:rPr lang="en-US" dirty="0"/>
              <a:t>' Succotash" .</a:t>
            </a:r>
          </a:p>
          <a:p>
            <a:endParaRPr lang="en-US" dirty="0"/>
          </a:p>
          <a:p>
            <a:r>
              <a:rPr lang="en-US" dirty="0"/>
              <a:t># Life With Feathers</a:t>
            </a:r>
          </a:p>
          <a:p>
            <a:r>
              <a:rPr lang="en-US" dirty="0"/>
              <a:t>:</a:t>
            </a:r>
            <a:r>
              <a:rPr lang="en-US" dirty="0" err="1"/>
              <a:t>Life_With_Feathers</a:t>
            </a:r>
            <a:r>
              <a:rPr lang="en-US" dirty="0"/>
              <a:t> a :Short ;</a:t>
            </a:r>
          </a:p>
          <a:p>
            <a:r>
              <a:rPr lang="en-US" dirty="0"/>
              <a:t>  :</a:t>
            </a:r>
            <a:r>
              <a:rPr lang="en-US" dirty="0" err="1"/>
              <a:t>release_date</a:t>
            </a:r>
            <a:r>
              <a:rPr lang="en-US" dirty="0"/>
              <a:t> "1945-03-24"^^</a:t>
            </a:r>
            <a:r>
              <a:rPr lang="en-US" dirty="0" err="1"/>
              <a:t>xsd:date</a:t>
            </a:r>
            <a:r>
              <a:rPr lang="en-US" dirty="0"/>
              <a:t> .</a:t>
            </a:r>
          </a:p>
          <a:p>
            <a:endParaRPr lang="en-US" dirty="0"/>
          </a:p>
          <a:p>
            <a:r>
              <a:rPr lang="en-US" dirty="0"/>
              <a:t># </a:t>
            </a:r>
            <a:r>
              <a:rPr lang="en-US" dirty="0" err="1"/>
              <a:t>Friz</a:t>
            </a:r>
            <a:r>
              <a:rPr lang="en-US" dirty="0"/>
              <a:t> </a:t>
            </a:r>
            <a:r>
              <a:rPr lang="en-US" dirty="0" err="1"/>
              <a:t>Frelang</a:t>
            </a:r>
            <a:endParaRPr lang="en-US" dirty="0"/>
          </a:p>
          <a:p>
            <a:r>
              <a:rPr lang="en-US" dirty="0"/>
              <a:t>:</a:t>
            </a:r>
            <a:r>
              <a:rPr lang="en-US" dirty="0" err="1"/>
              <a:t>Friz_Freleng</a:t>
            </a:r>
            <a:r>
              <a:rPr lang="en-US" dirty="0"/>
              <a:t> a :Person ;</a:t>
            </a:r>
          </a:p>
          <a:p>
            <a:r>
              <a:rPr lang="en-US" dirty="0"/>
              <a:t>  :name "Isadore </a:t>
            </a:r>
            <a:r>
              <a:rPr lang="en-US" dirty="0" err="1"/>
              <a:t>Freleng</a:t>
            </a:r>
            <a:r>
              <a:rPr lang="en-US" dirty="0"/>
              <a:t>" ;</a:t>
            </a:r>
          </a:p>
          <a:p>
            <a:r>
              <a:rPr lang="en-US" dirty="0"/>
              <a:t>  :</a:t>
            </a:r>
            <a:r>
              <a:rPr lang="en-US" dirty="0" err="1"/>
              <a:t>born_on</a:t>
            </a:r>
            <a:r>
              <a:rPr lang="en-US" dirty="0"/>
              <a:t> "1905-08-21"^^</a:t>
            </a:r>
            <a:r>
              <a:rPr lang="en-US" dirty="0" err="1"/>
              <a:t>xsd:date</a:t>
            </a:r>
            <a:r>
              <a:rPr lang="en-US" dirty="0"/>
              <a:t> ;</a:t>
            </a:r>
          </a:p>
          <a:p>
            <a:r>
              <a:rPr lang="en-US" dirty="0"/>
              <a:t>  :</a:t>
            </a:r>
            <a:r>
              <a:rPr lang="en-US" dirty="0" err="1"/>
              <a:t>died_on</a:t>
            </a:r>
            <a:r>
              <a:rPr lang="en-US" dirty="0"/>
              <a:t> "1995-05-26"^^</a:t>
            </a:r>
            <a:r>
              <a:rPr lang="en-US" dirty="0" err="1"/>
              <a:t>xsd:date</a:t>
            </a:r>
            <a:r>
              <a:rPr lang="en-US" dirty="0"/>
              <a:t> .</a:t>
            </a:r>
          </a:p>
          <a:p>
            <a:endParaRPr lang="en-US" dirty="0"/>
          </a:p>
          <a:p>
            <a:r>
              <a:rPr lang="en-US" dirty="0"/>
              <a:t># </a:t>
            </a:r>
            <a:r>
              <a:rPr lang="en-US" dirty="0" err="1"/>
              <a:t>Taz</a:t>
            </a:r>
            <a:endParaRPr lang="en-US" dirty="0"/>
          </a:p>
          <a:p>
            <a:r>
              <a:rPr lang="en-US" dirty="0"/>
              <a:t>:</a:t>
            </a:r>
            <a:r>
              <a:rPr lang="en-US" dirty="0" err="1"/>
              <a:t>Taz</a:t>
            </a:r>
            <a:r>
              <a:rPr lang="en-US" dirty="0"/>
              <a:t> a :</a:t>
            </a:r>
            <a:r>
              <a:rPr lang="en-US" dirty="0" err="1"/>
              <a:t>Looney_Tunes_Character</a:t>
            </a:r>
            <a:r>
              <a:rPr lang="en-US" dirty="0"/>
              <a:t> ;</a:t>
            </a:r>
          </a:p>
          <a:p>
            <a:r>
              <a:rPr lang="en-US" dirty="0"/>
              <a:t>  :name "Tasmanian Devil" ;</a:t>
            </a:r>
          </a:p>
          <a:p>
            <a:r>
              <a:rPr lang="en-US" dirty="0"/>
              <a:t>  :gender "Male" ;</a:t>
            </a:r>
          </a:p>
          <a:p>
            <a:r>
              <a:rPr lang="en-US" dirty="0"/>
              <a:t>  :species "Tasmanian Devil" ;</a:t>
            </a:r>
          </a:p>
          <a:p>
            <a:r>
              <a:rPr lang="en-US" dirty="0"/>
              <a:t>  :</a:t>
            </a:r>
            <a:r>
              <a:rPr lang="en-US" dirty="0" err="1"/>
              <a:t>made_debut_appearance_in</a:t>
            </a:r>
            <a:r>
              <a:rPr lang="en-US" dirty="0"/>
              <a:t> :</a:t>
            </a:r>
            <a:r>
              <a:rPr lang="en-US" dirty="0" err="1"/>
              <a:t>Devil_May_Hare</a:t>
            </a:r>
            <a:r>
              <a:rPr lang="en-US" dirty="0"/>
              <a:t> ;</a:t>
            </a:r>
          </a:p>
          <a:p>
            <a:r>
              <a:rPr lang="en-US" dirty="0"/>
              <a:t>  :</a:t>
            </a:r>
            <a:r>
              <a:rPr lang="en-US" dirty="0" err="1"/>
              <a:t>created_by</a:t>
            </a:r>
            <a:r>
              <a:rPr lang="en-US" dirty="0"/>
              <a:t> :</a:t>
            </a:r>
            <a:r>
              <a:rPr lang="en-US" dirty="0" err="1"/>
              <a:t>Robert_McKimson</a:t>
            </a:r>
            <a:r>
              <a:rPr lang="en-US" dirty="0"/>
              <a:t> , :</a:t>
            </a:r>
            <a:r>
              <a:rPr lang="en-US" dirty="0" err="1"/>
              <a:t>Sid_Marcus</a:t>
            </a:r>
            <a:r>
              <a:rPr lang="en-US" dirty="0"/>
              <a:t> ;</a:t>
            </a:r>
          </a:p>
          <a:p>
            <a:r>
              <a:rPr lang="en-US" dirty="0"/>
              <a:t>  :</a:t>
            </a:r>
            <a:r>
              <a:rPr lang="en-US" dirty="0" err="1"/>
              <a:t>personality_trait</a:t>
            </a:r>
            <a:r>
              <a:rPr lang="en-US" dirty="0"/>
              <a:t> "Dim-witted" , "Short-tempered" , "Impatient" .</a:t>
            </a:r>
          </a:p>
          <a:p>
            <a:endParaRPr lang="en-US" dirty="0"/>
          </a:p>
          <a:p>
            <a:r>
              <a:rPr lang="en-US" dirty="0"/>
              <a:t># Devil May Hare</a:t>
            </a:r>
          </a:p>
          <a:p>
            <a:r>
              <a:rPr lang="en-US" dirty="0"/>
              <a:t>:</a:t>
            </a:r>
            <a:r>
              <a:rPr lang="en-US" dirty="0" err="1"/>
              <a:t>Devil_May_Hare</a:t>
            </a:r>
            <a:r>
              <a:rPr lang="en-US" dirty="0"/>
              <a:t> a :Short ;</a:t>
            </a:r>
          </a:p>
          <a:p>
            <a:r>
              <a:rPr lang="en-US" dirty="0"/>
              <a:t>  :</a:t>
            </a:r>
            <a:r>
              <a:rPr lang="en-US" dirty="0" err="1"/>
              <a:t>release_date</a:t>
            </a:r>
            <a:r>
              <a:rPr lang="en-US" dirty="0"/>
              <a:t> "1954-06-19"^^</a:t>
            </a:r>
            <a:r>
              <a:rPr lang="en-US" dirty="0" err="1"/>
              <a:t>xsd:date</a:t>
            </a:r>
            <a:r>
              <a:rPr lang="en-US" dirty="0"/>
              <a:t> .</a:t>
            </a:r>
          </a:p>
          <a:p>
            <a:endParaRPr lang="en-US" dirty="0"/>
          </a:p>
          <a:p>
            <a:r>
              <a:rPr lang="en-US" dirty="0"/>
              <a:t># Robert </a:t>
            </a:r>
            <a:r>
              <a:rPr lang="en-US" dirty="0" err="1"/>
              <a:t>McKimson</a:t>
            </a:r>
            <a:endParaRPr lang="en-US" dirty="0"/>
          </a:p>
          <a:p>
            <a:r>
              <a:rPr lang="en-US" dirty="0"/>
              <a:t>:</a:t>
            </a:r>
            <a:r>
              <a:rPr lang="en-US" dirty="0" err="1"/>
              <a:t>Robert_McKimson</a:t>
            </a:r>
            <a:r>
              <a:rPr lang="en-US" dirty="0"/>
              <a:t> a :Person ;</a:t>
            </a:r>
          </a:p>
          <a:p>
            <a:r>
              <a:rPr lang="en-US" dirty="0"/>
              <a:t>  :name "Robert Porter </a:t>
            </a:r>
            <a:r>
              <a:rPr lang="en-US" dirty="0" err="1"/>
              <a:t>McKimson</a:t>
            </a:r>
            <a:r>
              <a:rPr lang="en-US" dirty="0"/>
              <a:t>, Sr." ;</a:t>
            </a:r>
          </a:p>
          <a:p>
            <a:r>
              <a:rPr lang="en-US" dirty="0"/>
              <a:t>  :</a:t>
            </a:r>
            <a:r>
              <a:rPr lang="en-US" dirty="0" err="1"/>
              <a:t>born_on</a:t>
            </a:r>
            <a:r>
              <a:rPr lang="en-US" dirty="0"/>
              <a:t> "1910-10-13"^^</a:t>
            </a:r>
            <a:r>
              <a:rPr lang="en-US" dirty="0" err="1"/>
              <a:t>xsd:date</a:t>
            </a:r>
            <a:r>
              <a:rPr lang="en-US" dirty="0"/>
              <a:t> ;</a:t>
            </a:r>
          </a:p>
          <a:p>
            <a:r>
              <a:rPr lang="en-US" dirty="0"/>
              <a:t>  :</a:t>
            </a:r>
            <a:r>
              <a:rPr lang="en-US" dirty="0" err="1"/>
              <a:t>died_on</a:t>
            </a:r>
            <a:r>
              <a:rPr lang="en-US" dirty="0"/>
              <a:t> "1977-09-29"^^</a:t>
            </a:r>
            <a:r>
              <a:rPr lang="en-US" dirty="0" err="1"/>
              <a:t>xsd:date</a:t>
            </a:r>
            <a:r>
              <a:rPr lang="en-US" dirty="0"/>
              <a:t> .</a:t>
            </a:r>
          </a:p>
          <a:p>
            <a:endParaRPr lang="en-US" dirty="0"/>
          </a:p>
          <a:p>
            <a:r>
              <a:rPr lang="en-US" dirty="0"/>
              <a:t># Sid Marcus</a:t>
            </a:r>
          </a:p>
          <a:p>
            <a:r>
              <a:rPr lang="en-US" dirty="0"/>
              <a:t>:</a:t>
            </a:r>
            <a:r>
              <a:rPr lang="en-US" dirty="0" err="1"/>
              <a:t>Sid_Marcus</a:t>
            </a:r>
            <a:r>
              <a:rPr lang="en-US" dirty="0"/>
              <a:t> a :Person ;</a:t>
            </a:r>
          </a:p>
          <a:p>
            <a:r>
              <a:rPr lang="en-US" dirty="0"/>
              <a:t>  :name "Sidney Marcus" ;</a:t>
            </a:r>
          </a:p>
          <a:p>
            <a:r>
              <a:rPr lang="en-US" dirty="0"/>
              <a:t>  :</a:t>
            </a:r>
            <a:r>
              <a:rPr lang="en-US" dirty="0" err="1"/>
              <a:t>born_on</a:t>
            </a:r>
            <a:r>
              <a:rPr lang="en-US" dirty="0"/>
              <a:t> "1877-10-14"^^</a:t>
            </a:r>
            <a:r>
              <a:rPr lang="en-US" dirty="0" err="1"/>
              <a:t>xsd:date</a:t>
            </a:r>
            <a:r>
              <a:rPr lang="en-US" dirty="0"/>
              <a:t> ;</a:t>
            </a:r>
          </a:p>
          <a:p>
            <a:r>
              <a:rPr lang="en-US" dirty="0"/>
              <a:t>  :</a:t>
            </a:r>
            <a:r>
              <a:rPr lang="en-US" dirty="0" err="1"/>
              <a:t>died_on</a:t>
            </a:r>
            <a:r>
              <a:rPr lang="en-US" dirty="0"/>
              <a:t> "1979-01-31"^^</a:t>
            </a:r>
            <a:r>
              <a:rPr lang="en-US" dirty="0" err="1"/>
              <a:t>xsd:date</a:t>
            </a:r>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95</a:t>
            </a:fld>
            <a:endParaRPr lang="en-US"/>
          </a:p>
        </p:txBody>
      </p:sp>
    </p:spTree>
    <p:extLst>
      <p:ext uri="{BB962C8B-B14F-4D97-AF65-F5344CB8AC3E}">
        <p14:creationId xmlns:p14="http://schemas.microsoft.com/office/powerpoint/2010/main" val="13722518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DELETE DATA {</a:t>
            </a:r>
          </a:p>
          <a:p>
            <a:endParaRPr lang="en-US" dirty="0"/>
          </a:p>
          <a:p>
            <a:r>
              <a:rPr lang="en-US" dirty="0"/>
              <a:t># Bugs Bunny</a:t>
            </a:r>
          </a:p>
          <a:p>
            <a:r>
              <a:rPr lang="en-US" dirty="0"/>
              <a:t>:</a:t>
            </a:r>
            <a:r>
              <a:rPr lang="en-US" dirty="0" err="1"/>
              <a:t>Bugs_Bunny</a:t>
            </a:r>
            <a:r>
              <a:rPr lang="en-US" dirty="0"/>
              <a:t> a :</a:t>
            </a:r>
            <a:r>
              <a:rPr lang="en-US" dirty="0" err="1"/>
              <a:t>Looney_Tunes_Character</a:t>
            </a:r>
            <a:r>
              <a:rPr lang="en-US" dirty="0"/>
              <a:t> ;</a:t>
            </a:r>
          </a:p>
          <a:p>
            <a:r>
              <a:rPr lang="en-US" dirty="0"/>
              <a:t>  :name "Bugs Bunny" ;</a:t>
            </a:r>
          </a:p>
          <a:p>
            <a:r>
              <a:rPr lang="en-US" dirty="0"/>
              <a:t>  :species "Hare" ;</a:t>
            </a:r>
          </a:p>
          <a:p>
            <a:r>
              <a:rPr lang="en-US" dirty="0"/>
              <a:t>  :gender "Male" ;</a:t>
            </a:r>
          </a:p>
          <a:p>
            <a:r>
              <a:rPr lang="en-US" dirty="0"/>
              <a:t>  :</a:t>
            </a:r>
            <a:r>
              <a:rPr lang="en-US" dirty="0" err="1"/>
              <a:t>made_debut_appearance_in</a:t>
            </a:r>
            <a:r>
              <a:rPr lang="en-US" dirty="0"/>
              <a:t> :</a:t>
            </a:r>
            <a:r>
              <a:rPr lang="en-US" dirty="0" err="1"/>
              <a:t>A_Wild_Hare</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"Cunning" , "Charismatic" , "Smart" ;</a:t>
            </a:r>
          </a:p>
          <a:p>
            <a:r>
              <a:rPr lang="en-US" dirty="0"/>
              <a:t>  :</a:t>
            </a:r>
            <a:r>
              <a:rPr lang="en-US" dirty="0" err="1"/>
              <a:t>known_for_catchphrase</a:t>
            </a:r>
            <a:r>
              <a:rPr lang="en-US" dirty="0"/>
              <a:t> "What's up, doc?" .</a:t>
            </a:r>
          </a:p>
          <a:p>
            <a:endParaRPr lang="en-US" dirty="0"/>
          </a:p>
          <a:p>
            <a:r>
              <a:rPr lang="en-US" dirty="0"/>
              <a:t># A Wild Hare</a:t>
            </a:r>
          </a:p>
          <a:p>
            <a:r>
              <a:rPr lang="en-US" dirty="0"/>
              <a:t>:</a:t>
            </a:r>
            <a:r>
              <a:rPr lang="en-US" dirty="0" err="1"/>
              <a:t>A_Wild_Hare</a:t>
            </a:r>
            <a:r>
              <a:rPr lang="en-US" dirty="0"/>
              <a:t> a :Short ;</a:t>
            </a:r>
          </a:p>
          <a:p>
            <a:r>
              <a:rPr lang="en-US" dirty="0"/>
              <a:t>  :</a:t>
            </a:r>
            <a:r>
              <a:rPr lang="en-US" dirty="0" err="1"/>
              <a:t>release_date</a:t>
            </a:r>
            <a:r>
              <a:rPr lang="en-US" dirty="0"/>
              <a:t> "1940-07-27"^^</a:t>
            </a:r>
            <a:r>
              <a:rPr lang="en-US" dirty="0" err="1"/>
              <a:t>xsd:date</a:t>
            </a:r>
            <a:r>
              <a:rPr lang="en-US" dirty="0"/>
              <a:t> .</a:t>
            </a:r>
          </a:p>
          <a:p>
            <a:endParaRPr lang="en-US" dirty="0"/>
          </a:p>
          <a:p>
            <a:r>
              <a:rPr lang="en-US" dirty="0"/>
              <a:t># </a:t>
            </a:r>
            <a:r>
              <a:rPr lang="en-US" dirty="0" err="1"/>
              <a:t>Tex</a:t>
            </a:r>
            <a:r>
              <a:rPr lang="en-US" dirty="0"/>
              <a:t> Avery</a:t>
            </a:r>
          </a:p>
          <a:p>
            <a:r>
              <a:rPr lang="en-US" dirty="0"/>
              <a:t>:</a:t>
            </a:r>
            <a:r>
              <a:rPr lang="en-US" dirty="0" err="1"/>
              <a:t>Tex_Avery</a:t>
            </a:r>
            <a:r>
              <a:rPr lang="en-US" dirty="0"/>
              <a:t> a :Person ;</a:t>
            </a:r>
          </a:p>
          <a:p>
            <a:r>
              <a:rPr lang="en-US" dirty="0"/>
              <a:t>  :name "Frederick Bean Avery" ; </a:t>
            </a:r>
          </a:p>
          <a:p>
            <a:r>
              <a:rPr lang="en-US" dirty="0"/>
              <a:t>  :</a:t>
            </a:r>
            <a:r>
              <a:rPr lang="en-US" dirty="0" err="1"/>
              <a:t>born_on</a:t>
            </a:r>
            <a:r>
              <a:rPr lang="en-US" dirty="0"/>
              <a:t> "1908-02-26"^^</a:t>
            </a:r>
            <a:r>
              <a:rPr lang="en-US" dirty="0" err="1"/>
              <a:t>xsd:date</a:t>
            </a:r>
            <a:r>
              <a:rPr lang="en-US" dirty="0"/>
              <a:t> ;</a:t>
            </a:r>
          </a:p>
          <a:p>
            <a:r>
              <a:rPr lang="en-US" dirty="0"/>
              <a:t>  :</a:t>
            </a:r>
            <a:r>
              <a:rPr lang="en-US" dirty="0" err="1"/>
              <a:t>died_on</a:t>
            </a:r>
            <a:r>
              <a:rPr lang="en-US" dirty="0"/>
              <a:t> "1980-08-26"^^</a:t>
            </a:r>
            <a:r>
              <a:rPr lang="en-US" dirty="0" err="1"/>
              <a:t>xsd:date</a:t>
            </a:r>
            <a:r>
              <a:rPr lang="en-US" dirty="0"/>
              <a:t> .</a:t>
            </a:r>
          </a:p>
          <a:p>
            <a:r>
              <a:rPr lang="en-US" dirty="0"/>
              <a:t>  </a:t>
            </a:r>
          </a:p>
          <a:p>
            <a:r>
              <a:rPr lang="en-US" dirty="0"/>
              <a:t># Daffy Duck</a:t>
            </a:r>
          </a:p>
          <a:p>
            <a:r>
              <a:rPr lang="en-US" dirty="0"/>
              <a:t>:</a:t>
            </a:r>
            <a:r>
              <a:rPr lang="en-US" dirty="0" err="1"/>
              <a:t>Daffy_Duck</a:t>
            </a:r>
            <a:r>
              <a:rPr lang="en-US" dirty="0"/>
              <a:t> a :</a:t>
            </a:r>
            <a:r>
              <a:rPr lang="en-US" dirty="0" err="1"/>
              <a:t>Looney_Tunes_Character</a:t>
            </a:r>
            <a:r>
              <a:rPr lang="en-US" dirty="0"/>
              <a:t> ;</a:t>
            </a:r>
          </a:p>
          <a:p>
            <a:r>
              <a:rPr lang="en-US" dirty="0"/>
              <a:t>  :name "Daffy Damas Duck" ;</a:t>
            </a:r>
          </a:p>
          <a:p>
            <a:r>
              <a:rPr lang="en-US" dirty="0"/>
              <a:t>  :species "American Black Duck" ;</a:t>
            </a:r>
          </a:p>
          <a:p>
            <a:r>
              <a:rPr lang="en-US" dirty="0"/>
              <a:t>  :gender "Male" ;</a:t>
            </a:r>
          </a:p>
          <a:p>
            <a:r>
              <a:rPr lang="en-US" dirty="0"/>
              <a:t>  :</a:t>
            </a:r>
            <a:r>
              <a:rPr lang="en-US" dirty="0" err="1"/>
              <a:t>made_debut_appearance_in</a:t>
            </a:r>
            <a:r>
              <a:rPr lang="en-US" dirty="0"/>
              <a:t> :</a:t>
            </a:r>
            <a:r>
              <a:rPr lang="en-US" dirty="0" err="1"/>
              <a:t>Porkys_Duck_Hunt</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"Assertive" , "Unrestrained" , "Combative" ;</a:t>
            </a:r>
          </a:p>
          <a:p>
            <a:r>
              <a:rPr lang="en-US" dirty="0"/>
              <a:t>  :</a:t>
            </a:r>
            <a:r>
              <a:rPr lang="en-US" dirty="0" err="1"/>
              <a:t>known_for_catchphrase</a:t>
            </a:r>
            <a:r>
              <a:rPr lang="en-US" dirty="0"/>
              <a:t> "You're despicable!" .</a:t>
            </a:r>
          </a:p>
          <a:p>
            <a:endParaRPr lang="en-US" dirty="0"/>
          </a:p>
          <a:p>
            <a:r>
              <a:rPr lang="en-US" dirty="0"/>
              <a:t># Porky's Duck Hunt</a:t>
            </a:r>
          </a:p>
          <a:p>
            <a:r>
              <a:rPr lang="en-US" dirty="0"/>
              <a:t>:</a:t>
            </a:r>
            <a:r>
              <a:rPr lang="en-US" dirty="0" err="1"/>
              <a:t>Porkys_Duck_Hunt</a:t>
            </a:r>
            <a:r>
              <a:rPr lang="en-US" dirty="0"/>
              <a:t> a :Short ;</a:t>
            </a:r>
          </a:p>
          <a:p>
            <a:r>
              <a:rPr lang="en-US" dirty="0"/>
              <a:t>  :</a:t>
            </a:r>
            <a:r>
              <a:rPr lang="en-US" dirty="0" err="1"/>
              <a:t>release_date</a:t>
            </a:r>
            <a:r>
              <a:rPr lang="en-US" dirty="0"/>
              <a:t> "1937-04-17"^^</a:t>
            </a:r>
            <a:r>
              <a:rPr lang="en-US" dirty="0" err="1"/>
              <a:t>xsd:date</a:t>
            </a:r>
            <a:r>
              <a:rPr lang="en-US" dirty="0"/>
              <a:t> .</a:t>
            </a:r>
          </a:p>
          <a:p>
            <a:endParaRPr lang="en-US" dirty="0"/>
          </a:p>
          <a:p>
            <a:r>
              <a:rPr lang="en-US" dirty="0"/>
              <a:t># Sylvester </a:t>
            </a:r>
          </a:p>
          <a:p>
            <a:r>
              <a:rPr lang="en-US" dirty="0"/>
              <a:t>:Sylvester a :</a:t>
            </a:r>
            <a:r>
              <a:rPr lang="en-US" dirty="0" err="1"/>
              <a:t>Looney_Tunes_Character</a:t>
            </a:r>
            <a:r>
              <a:rPr lang="en-US" dirty="0"/>
              <a:t> ;</a:t>
            </a:r>
          </a:p>
          <a:p>
            <a:r>
              <a:rPr lang="en-US" dirty="0"/>
              <a:t>  :name "Sylvester James Pussycat, Sr." ;</a:t>
            </a:r>
          </a:p>
          <a:p>
            <a:r>
              <a:rPr lang="en-US" dirty="0"/>
              <a:t>  :species "Tuxedo Cat" ;</a:t>
            </a:r>
          </a:p>
          <a:p>
            <a:r>
              <a:rPr lang="en-US" dirty="0"/>
              <a:t>  :gender "Male" ;</a:t>
            </a:r>
          </a:p>
          <a:p>
            <a:r>
              <a:rPr lang="en-US" dirty="0"/>
              <a:t>  :</a:t>
            </a:r>
            <a:r>
              <a:rPr lang="en-US" dirty="0" err="1"/>
              <a:t>made_debut_appearance_in</a:t>
            </a:r>
            <a:r>
              <a:rPr lang="en-US" dirty="0"/>
              <a:t> :</a:t>
            </a:r>
            <a:r>
              <a:rPr lang="en-US" dirty="0" err="1"/>
              <a:t>Life_With_Feathers</a:t>
            </a:r>
            <a:r>
              <a:rPr lang="en-US" dirty="0"/>
              <a:t> ;</a:t>
            </a:r>
          </a:p>
          <a:p>
            <a:r>
              <a:rPr lang="en-US" dirty="0"/>
              <a:t>  :</a:t>
            </a:r>
            <a:r>
              <a:rPr lang="en-US" dirty="0" err="1"/>
              <a:t>created_by</a:t>
            </a:r>
            <a:r>
              <a:rPr lang="en-US" dirty="0"/>
              <a:t> :</a:t>
            </a:r>
            <a:r>
              <a:rPr lang="en-US" dirty="0" err="1"/>
              <a:t>Friz_Freleng</a:t>
            </a:r>
            <a:r>
              <a:rPr lang="en-US" dirty="0"/>
              <a:t> ;</a:t>
            </a:r>
          </a:p>
          <a:p>
            <a:r>
              <a:rPr lang="en-US" dirty="0"/>
              <a:t>  :</a:t>
            </a:r>
            <a:r>
              <a:rPr lang="en-US" dirty="0" err="1"/>
              <a:t>personality_trait</a:t>
            </a:r>
            <a:r>
              <a:rPr lang="en-US" dirty="0"/>
              <a:t> "Proud" , "Persistent" , "Loser" ;</a:t>
            </a:r>
          </a:p>
          <a:p>
            <a:r>
              <a:rPr lang="en-US" dirty="0"/>
              <a:t>  :</a:t>
            </a:r>
            <a:r>
              <a:rPr lang="en-US" dirty="0" err="1"/>
              <a:t>known_for_catchphrase</a:t>
            </a:r>
            <a:r>
              <a:rPr lang="en-US" dirty="0"/>
              <a:t> "</a:t>
            </a:r>
            <a:r>
              <a:rPr lang="en-US" dirty="0" err="1"/>
              <a:t>Sufferin</a:t>
            </a:r>
            <a:r>
              <a:rPr lang="en-US" dirty="0"/>
              <a:t>' Succotash" .</a:t>
            </a:r>
          </a:p>
          <a:p>
            <a:endParaRPr lang="en-US" dirty="0"/>
          </a:p>
          <a:p>
            <a:r>
              <a:rPr lang="en-US" dirty="0"/>
              <a:t># Life With Feathers</a:t>
            </a:r>
          </a:p>
          <a:p>
            <a:r>
              <a:rPr lang="en-US" dirty="0"/>
              <a:t>:</a:t>
            </a:r>
            <a:r>
              <a:rPr lang="en-US" dirty="0" err="1"/>
              <a:t>Life_With_Feathers</a:t>
            </a:r>
            <a:r>
              <a:rPr lang="en-US" dirty="0"/>
              <a:t> a :Short ;</a:t>
            </a:r>
          </a:p>
          <a:p>
            <a:r>
              <a:rPr lang="en-US" dirty="0"/>
              <a:t>  :</a:t>
            </a:r>
            <a:r>
              <a:rPr lang="en-US" dirty="0" err="1"/>
              <a:t>release_date</a:t>
            </a:r>
            <a:r>
              <a:rPr lang="en-US" dirty="0"/>
              <a:t> "1945-03-24"^^</a:t>
            </a:r>
            <a:r>
              <a:rPr lang="en-US" dirty="0" err="1"/>
              <a:t>xsd:date</a:t>
            </a:r>
            <a:r>
              <a:rPr lang="en-US" dirty="0"/>
              <a:t> .</a:t>
            </a:r>
          </a:p>
          <a:p>
            <a:endParaRPr lang="en-US" dirty="0"/>
          </a:p>
          <a:p>
            <a:r>
              <a:rPr lang="en-US" dirty="0"/>
              <a:t># </a:t>
            </a:r>
            <a:r>
              <a:rPr lang="en-US" dirty="0" err="1"/>
              <a:t>Friz</a:t>
            </a:r>
            <a:r>
              <a:rPr lang="en-US" dirty="0"/>
              <a:t> </a:t>
            </a:r>
            <a:r>
              <a:rPr lang="en-US" dirty="0" err="1"/>
              <a:t>Frelang</a:t>
            </a:r>
            <a:endParaRPr lang="en-US" dirty="0"/>
          </a:p>
          <a:p>
            <a:r>
              <a:rPr lang="en-US" dirty="0"/>
              <a:t>:</a:t>
            </a:r>
            <a:r>
              <a:rPr lang="en-US" dirty="0" err="1"/>
              <a:t>Friz_Freleng</a:t>
            </a:r>
            <a:r>
              <a:rPr lang="en-US" dirty="0"/>
              <a:t> a :Person ;</a:t>
            </a:r>
          </a:p>
          <a:p>
            <a:r>
              <a:rPr lang="en-US" dirty="0"/>
              <a:t>  :name "Isadore </a:t>
            </a:r>
            <a:r>
              <a:rPr lang="en-US" dirty="0" err="1"/>
              <a:t>Freleng</a:t>
            </a:r>
            <a:r>
              <a:rPr lang="en-US" dirty="0"/>
              <a:t>" ;</a:t>
            </a:r>
          </a:p>
          <a:p>
            <a:r>
              <a:rPr lang="en-US" dirty="0"/>
              <a:t>  :</a:t>
            </a:r>
            <a:r>
              <a:rPr lang="en-US" dirty="0" err="1"/>
              <a:t>born_on</a:t>
            </a:r>
            <a:r>
              <a:rPr lang="en-US" dirty="0"/>
              <a:t> "1905-08-21"^^</a:t>
            </a:r>
            <a:r>
              <a:rPr lang="en-US" dirty="0" err="1"/>
              <a:t>xsd:date</a:t>
            </a:r>
            <a:r>
              <a:rPr lang="en-US" dirty="0"/>
              <a:t> ;</a:t>
            </a:r>
          </a:p>
          <a:p>
            <a:r>
              <a:rPr lang="en-US" dirty="0"/>
              <a:t>  :</a:t>
            </a:r>
            <a:r>
              <a:rPr lang="en-US" dirty="0" err="1"/>
              <a:t>died_on</a:t>
            </a:r>
            <a:r>
              <a:rPr lang="en-US" dirty="0"/>
              <a:t> "1995-05-26"^^</a:t>
            </a:r>
            <a:r>
              <a:rPr lang="en-US" dirty="0" err="1"/>
              <a:t>xsd:date</a:t>
            </a:r>
            <a:r>
              <a:rPr lang="en-US" dirty="0"/>
              <a:t> .</a:t>
            </a:r>
          </a:p>
          <a:p>
            <a:endParaRPr lang="en-US" dirty="0"/>
          </a:p>
          <a:p>
            <a:r>
              <a:rPr lang="en-US" dirty="0"/>
              <a:t># </a:t>
            </a:r>
            <a:r>
              <a:rPr lang="en-US" dirty="0" err="1"/>
              <a:t>Taz</a:t>
            </a:r>
            <a:endParaRPr lang="en-US" dirty="0"/>
          </a:p>
          <a:p>
            <a:r>
              <a:rPr lang="en-US" dirty="0"/>
              <a:t>:</a:t>
            </a:r>
            <a:r>
              <a:rPr lang="en-US" dirty="0" err="1"/>
              <a:t>Taz</a:t>
            </a:r>
            <a:r>
              <a:rPr lang="en-US" dirty="0"/>
              <a:t> a :</a:t>
            </a:r>
            <a:r>
              <a:rPr lang="en-US" dirty="0" err="1"/>
              <a:t>Looney_Tunes_Character</a:t>
            </a:r>
            <a:r>
              <a:rPr lang="en-US" dirty="0"/>
              <a:t> ;</a:t>
            </a:r>
          </a:p>
          <a:p>
            <a:r>
              <a:rPr lang="en-US" dirty="0"/>
              <a:t>  :name "Tasmanian Devil" ;</a:t>
            </a:r>
          </a:p>
          <a:p>
            <a:r>
              <a:rPr lang="en-US" dirty="0"/>
              <a:t>  :gender "Male" ;</a:t>
            </a:r>
          </a:p>
          <a:p>
            <a:r>
              <a:rPr lang="en-US" dirty="0"/>
              <a:t>  :species "Tasmanian Devil" ;</a:t>
            </a:r>
          </a:p>
          <a:p>
            <a:r>
              <a:rPr lang="en-US" dirty="0"/>
              <a:t>  :</a:t>
            </a:r>
            <a:r>
              <a:rPr lang="en-US" dirty="0" err="1"/>
              <a:t>made_debut_appearance_in</a:t>
            </a:r>
            <a:r>
              <a:rPr lang="en-US" dirty="0"/>
              <a:t> :</a:t>
            </a:r>
            <a:r>
              <a:rPr lang="en-US" dirty="0" err="1"/>
              <a:t>Devil_May_Hare</a:t>
            </a:r>
            <a:r>
              <a:rPr lang="en-US" dirty="0"/>
              <a:t> ;</a:t>
            </a:r>
          </a:p>
          <a:p>
            <a:r>
              <a:rPr lang="en-US" dirty="0"/>
              <a:t>  :</a:t>
            </a:r>
            <a:r>
              <a:rPr lang="en-US" dirty="0" err="1"/>
              <a:t>created_by</a:t>
            </a:r>
            <a:r>
              <a:rPr lang="en-US" dirty="0"/>
              <a:t> :</a:t>
            </a:r>
            <a:r>
              <a:rPr lang="en-US" dirty="0" err="1"/>
              <a:t>Robert_McKimson</a:t>
            </a:r>
            <a:r>
              <a:rPr lang="en-US" dirty="0"/>
              <a:t> , :</a:t>
            </a:r>
            <a:r>
              <a:rPr lang="en-US" dirty="0" err="1"/>
              <a:t>Sid_Marcus</a:t>
            </a:r>
            <a:r>
              <a:rPr lang="en-US" dirty="0"/>
              <a:t> ;</a:t>
            </a:r>
          </a:p>
          <a:p>
            <a:r>
              <a:rPr lang="en-US" dirty="0"/>
              <a:t>  :</a:t>
            </a:r>
            <a:r>
              <a:rPr lang="en-US" dirty="0" err="1"/>
              <a:t>personality_trait</a:t>
            </a:r>
            <a:r>
              <a:rPr lang="en-US" dirty="0"/>
              <a:t> "Dim-witted" , "Short-tempered" , "Impatient" .</a:t>
            </a:r>
          </a:p>
          <a:p>
            <a:endParaRPr lang="en-US" dirty="0"/>
          </a:p>
          <a:p>
            <a:r>
              <a:rPr lang="en-US" dirty="0"/>
              <a:t># Devil May Hare</a:t>
            </a:r>
          </a:p>
          <a:p>
            <a:r>
              <a:rPr lang="en-US" dirty="0"/>
              <a:t>:</a:t>
            </a:r>
            <a:r>
              <a:rPr lang="en-US" dirty="0" err="1"/>
              <a:t>Devil_May_Hare</a:t>
            </a:r>
            <a:r>
              <a:rPr lang="en-US" dirty="0"/>
              <a:t> a :Short ;</a:t>
            </a:r>
          </a:p>
          <a:p>
            <a:r>
              <a:rPr lang="en-US" dirty="0"/>
              <a:t>  :</a:t>
            </a:r>
            <a:r>
              <a:rPr lang="en-US" dirty="0" err="1"/>
              <a:t>release_date</a:t>
            </a:r>
            <a:r>
              <a:rPr lang="en-US" dirty="0"/>
              <a:t> "1954-06-19"^^</a:t>
            </a:r>
            <a:r>
              <a:rPr lang="en-US" dirty="0" err="1"/>
              <a:t>xsd:date</a:t>
            </a:r>
            <a:r>
              <a:rPr lang="en-US" dirty="0"/>
              <a:t> .</a:t>
            </a:r>
          </a:p>
          <a:p>
            <a:endParaRPr lang="en-US" dirty="0"/>
          </a:p>
          <a:p>
            <a:r>
              <a:rPr lang="en-US" dirty="0"/>
              <a:t># Robert </a:t>
            </a:r>
            <a:r>
              <a:rPr lang="en-US" dirty="0" err="1"/>
              <a:t>McKimson</a:t>
            </a:r>
            <a:endParaRPr lang="en-US" dirty="0"/>
          </a:p>
          <a:p>
            <a:r>
              <a:rPr lang="en-US" dirty="0"/>
              <a:t>:</a:t>
            </a:r>
            <a:r>
              <a:rPr lang="en-US" dirty="0" err="1"/>
              <a:t>Robert_McKimson</a:t>
            </a:r>
            <a:r>
              <a:rPr lang="en-US" dirty="0"/>
              <a:t> a :Person ;</a:t>
            </a:r>
          </a:p>
          <a:p>
            <a:r>
              <a:rPr lang="en-US" dirty="0"/>
              <a:t>  :name "Robert Porter </a:t>
            </a:r>
            <a:r>
              <a:rPr lang="en-US" dirty="0" err="1"/>
              <a:t>McKimson</a:t>
            </a:r>
            <a:r>
              <a:rPr lang="en-US" dirty="0"/>
              <a:t>, Sr." ;</a:t>
            </a:r>
          </a:p>
          <a:p>
            <a:r>
              <a:rPr lang="en-US" dirty="0"/>
              <a:t>  :</a:t>
            </a:r>
            <a:r>
              <a:rPr lang="en-US" dirty="0" err="1"/>
              <a:t>born_on</a:t>
            </a:r>
            <a:r>
              <a:rPr lang="en-US" dirty="0"/>
              <a:t> "1910-10-13"^^</a:t>
            </a:r>
            <a:r>
              <a:rPr lang="en-US" dirty="0" err="1"/>
              <a:t>xsd:date</a:t>
            </a:r>
            <a:r>
              <a:rPr lang="en-US" dirty="0"/>
              <a:t> ;</a:t>
            </a:r>
          </a:p>
          <a:p>
            <a:r>
              <a:rPr lang="en-US" dirty="0"/>
              <a:t>  :</a:t>
            </a:r>
            <a:r>
              <a:rPr lang="en-US" dirty="0" err="1"/>
              <a:t>died_on</a:t>
            </a:r>
            <a:r>
              <a:rPr lang="en-US" dirty="0"/>
              <a:t> "1977-09-29"^^</a:t>
            </a:r>
            <a:r>
              <a:rPr lang="en-US" dirty="0" err="1"/>
              <a:t>xsd:date</a:t>
            </a:r>
            <a:r>
              <a:rPr lang="en-US" dirty="0"/>
              <a:t> .</a:t>
            </a:r>
          </a:p>
          <a:p>
            <a:endParaRPr lang="en-US" dirty="0"/>
          </a:p>
          <a:p>
            <a:r>
              <a:rPr lang="en-US" dirty="0"/>
              <a:t># Sid Marcus</a:t>
            </a:r>
          </a:p>
          <a:p>
            <a:r>
              <a:rPr lang="en-US" dirty="0"/>
              <a:t>:</a:t>
            </a:r>
            <a:r>
              <a:rPr lang="en-US" dirty="0" err="1"/>
              <a:t>Sid_Marcus</a:t>
            </a:r>
            <a:r>
              <a:rPr lang="en-US" dirty="0"/>
              <a:t> a :Person ;</a:t>
            </a:r>
          </a:p>
          <a:p>
            <a:r>
              <a:rPr lang="en-US" dirty="0"/>
              <a:t>  :name "Sidney Marcus" ;</a:t>
            </a:r>
          </a:p>
          <a:p>
            <a:r>
              <a:rPr lang="en-US" dirty="0"/>
              <a:t>  :</a:t>
            </a:r>
            <a:r>
              <a:rPr lang="en-US" dirty="0" err="1"/>
              <a:t>born_on</a:t>
            </a:r>
            <a:r>
              <a:rPr lang="en-US" dirty="0"/>
              <a:t> "1877-10-14"^^</a:t>
            </a:r>
            <a:r>
              <a:rPr lang="en-US" dirty="0" err="1"/>
              <a:t>xsd:date</a:t>
            </a:r>
            <a:r>
              <a:rPr lang="en-US" dirty="0"/>
              <a:t> ;</a:t>
            </a:r>
          </a:p>
          <a:p>
            <a:r>
              <a:rPr lang="en-US" dirty="0"/>
              <a:t>  :</a:t>
            </a:r>
            <a:r>
              <a:rPr lang="en-US" dirty="0" err="1"/>
              <a:t>died_on</a:t>
            </a:r>
            <a:r>
              <a:rPr lang="en-US" dirty="0"/>
              <a:t> "1979-01-31"^^</a:t>
            </a:r>
            <a:r>
              <a:rPr lang="en-US" dirty="0" err="1"/>
              <a:t>xsd:date</a:t>
            </a:r>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96</a:t>
            </a:fld>
            <a:endParaRPr lang="en-US"/>
          </a:p>
        </p:txBody>
      </p:sp>
    </p:spTree>
    <p:extLst>
      <p:ext uri="{BB962C8B-B14F-4D97-AF65-F5344CB8AC3E}">
        <p14:creationId xmlns:p14="http://schemas.microsoft.com/office/powerpoint/2010/main" val="919130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predicates 'knows', 'rival of' and 'enemy of' are reciprocal relations</a:t>
            </a:r>
          </a:p>
          <a:p>
            <a:r>
              <a:rPr lang="en-US" dirty="0"/>
              <a:t>INSERT {</a:t>
            </a:r>
          </a:p>
          <a:p>
            <a:r>
              <a:rPr lang="en-US" dirty="0"/>
              <a:t>  ?c2 :knows ?c1</a:t>
            </a:r>
          </a:p>
          <a:p>
            <a:r>
              <a:rPr lang="en-US" dirty="0"/>
              <a:t>}</a:t>
            </a:r>
          </a:p>
          <a:p>
            <a:r>
              <a:rPr lang="en-US" dirty="0"/>
              <a:t>WHERE {</a:t>
            </a:r>
          </a:p>
          <a:p>
            <a:r>
              <a:rPr lang="en-US" dirty="0"/>
              <a:t>  ?c1 :knows ?c2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97</a:t>
            </a:fld>
            <a:endParaRPr lang="en-US"/>
          </a:p>
        </p:txBody>
      </p:sp>
    </p:spTree>
    <p:extLst>
      <p:ext uri="{BB962C8B-B14F-4D97-AF65-F5344CB8AC3E}">
        <p14:creationId xmlns:p14="http://schemas.microsoft.com/office/powerpoint/2010/main" val="8357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predicates 'knows', 'rival of' and 'enemy of' are reciprocal relations</a:t>
            </a:r>
          </a:p>
          <a:p>
            <a:r>
              <a:rPr lang="en-US" dirty="0"/>
              <a:t>INSERT {</a:t>
            </a:r>
          </a:p>
          <a:p>
            <a:r>
              <a:rPr lang="en-US" dirty="0"/>
              <a:t>  ?c2 :</a:t>
            </a:r>
            <a:r>
              <a:rPr lang="en-US" dirty="0" err="1"/>
              <a:t>rival_of</a:t>
            </a:r>
            <a:r>
              <a:rPr lang="en-US" dirty="0"/>
              <a:t> ?c1</a:t>
            </a:r>
          </a:p>
          <a:p>
            <a:r>
              <a:rPr lang="en-US" dirty="0"/>
              <a:t>}</a:t>
            </a:r>
          </a:p>
          <a:p>
            <a:r>
              <a:rPr lang="en-US" dirty="0"/>
              <a:t>WHERE {</a:t>
            </a:r>
          </a:p>
          <a:p>
            <a:r>
              <a:rPr lang="en-US" dirty="0"/>
              <a:t>  ?c1 :</a:t>
            </a:r>
            <a:r>
              <a:rPr lang="en-US" dirty="0" err="1"/>
              <a:t>rival_of</a:t>
            </a:r>
            <a:r>
              <a:rPr lang="en-US" dirty="0"/>
              <a:t> ?c2</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98</a:t>
            </a:fld>
            <a:endParaRPr lang="en-US"/>
          </a:p>
        </p:txBody>
      </p:sp>
    </p:spTree>
    <p:extLst>
      <p:ext uri="{BB962C8B-B14F-4D97-AF65-F5344CB8AC3E}">
        <p14:creationId xmlns:p14="http://schemas.microsoft.com/office/powerpoint/2010/main" val="2894274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predicates 'knows', 'rival of' and 'enemy of' are reciprocal relations</a:t>
            </a:r>
          </a:p>
          <a:p>
            <a:r>
              <a:rPr lang="en-US" dirty="0"/>
              <a:t>INSERT {</a:t>
            </a:r>
          </a:p>
          <a:p>
            <a:r>
              <a:rPr lang="en-US" dirty="0"/>
              <a:t>  ?c2 :</a:t>
            </a:r>
            <a:r>
              <a:rPr lang="en-US" dirty="0" err="1"/>
              <a:t>enemy_of</a:t>
            </a:r>
            <a:r>
              <a:rPr lang="en-US" dirty="0"/>
              <a:t> ?c1</a:t>
            </a:r>
          </a:p>
          <a:p>
            <a:r>
              <a:rPr lang="en-US" dirty="0"/>
              <a:t>}</a:t>
            </a:r>
          </a:p>
          <a:p>
            <a:r>
              <a:rPr lang="en-US" dirty="0"/>
              <a:t>WHERE {</a:t>
            </a:r>
          </a:p>
          <a:p>
            <a:r>
              <a:rPr lang="en-US" dirty="0"/>
              <a:t>  ?c1 :</a:t>
            </a:r>
            <a:r>
              <a:rPr lang="en-US" dirty="0" err="1"/>
              <a:t>enemy_of</a:t>
            </a:r>
            <a:r>
              <a:rPr lang="en-US" dirty="0"/>
              <a:t> ?c2</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99</a:t>
            </a:fld>
            <a:endParaRPr lang="en-US"/>
          </a:p>
        </p:txBody>
      </p:sp>
    </p:spTree>
    <p:extLst>
      <p:ext uri="{BB962C8B-B14F-4D97-AF65-F5344CB8AC3E}">
        <p14:creationId xmlns:p14="http://schemas.microsoft.com/office/powerpoint/2010/main" val="3380903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predicates 'knows', 'rival of' and 'enemy of' are reciprocal relations</a:t>
            </a:r>
          </a:p>
          <a:p>
            <a:r>
              <a:rPr lang="en-US" dirty="0"/>
              <a:t>INSERT {</a:t>
            </a:r>
          </a:p>
          <a:p>
            <a:r>
              <a:rPr lang="en-US" dirty="0"/>
              <a:t>  ?c2 :</a:t>
            </a:r>
            <a:r>
              <a:rPr lang="en-US" dirty="0" err="1"/>
              <a:t>enemy_of</a:t>
            </a:r>
            <a:r>
              <a:rPr lang="en-US" dirty="0"/>
              <a:t> ?c1</a:t>
            </a:r>
          </a:p>
          <a:p>
            <a:r>
              <a:rPr lang="en-US" dirty="0"/>
              <a:t>}</a:t>
            </a:r>
          </a:p>
          <a:p>
            <a:r>
              <a:rPr lang="en-US" dirty="0"/>
              <a:t>WHERE {</a:t>
            </a:r>
          </a:p>
          <a:p>
            <a:r>
              <a:rPr lang="en-US" dirty="0"/>
              <a:t>  ?c1 :</a:t>
            </a:r>
            <a:r>
              <a:rPr lang="en-US" dirty="0" err="1"/>
              <a:t>enemy_of</a:t>
            </a:r>
            <a:r>
              <a:rPr lang="en-US" dirty="0"/>
              <a:t> ?c2</a:t>
            </a:r>
          </a:p>
          <a:p>
            <a:r>
              <a:rPr lang="en-US" dirty="0"/>
              <a:t>}</a:t>
            </a:r>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100</a:t>
            </a:fld>
            <a:endParaRPr lang="en-US"/>
          </a:p>
        </p:txBody>
      </p:sp>
    </p:spTree>
    <p:extLst>
      <p:ext uri="{BB962C8B-B14F-4D97-AF65-F5344CB8AC3E}">
        <p14:creationId xmlns:p14="http://schemas.microsoft.com/office/powerpoint/2010/main" val="1080500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22</a:t>
            </a:fld>
            <a:endParaRPr lang="en-US"/>
          </a:p>
        </p:txBody>
      </p:sp>
    </p:spTree>
    <p:extLst>
      <p:ext uri="{BB962C8B-B14F-4D97-AF65-F5344CB8AC3E}">
        <p14:creationId xmlns:p14="http://schemas.microsoft.com/office/powerpoint/2010/main" val="23595459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enemy of my rival could join forces with me</a:t>
            </a:r>
          </a:p>
          <a:p>
            <a:endParaRPr lang="en-US" dirty="0"/>
          </a:p>
          <a:p>
            <a:r>
              <a:rPr lang="en-US" dirty="0"/>
              <a:t>INSERT {</a:t>
            </a:r>
          </a:p>
          <a:p>
            <a:r>
              <a:rPr lang="en-US" dirty="0"/>
              <a:t>  ?c2 :</a:t>
            </a:r>
            <a:r>
              <a:rPr lang="en-US" dirty="0" err="1"/>
              <a:t>could_join_forces_with</a:t>
            </a:r>
            <a:r>
              <a:rPr lang="en-US" dirty="0"/>
              <a:t> ?c3 .</a:t>
            </a:r>
          </a:p>
          <a:p>
            <a:r>
              <a:rPr lang="en-US" dirty="0"/>
              <a:t>  ?c3 :</a:t>
            </a:r>
            <a:r>
              <a:rPr lang="en-US" dirty="0" err="1"/>
              <a:t>could_join_forces_with</a:t>
            </a:r>
            <a:r>
              <a:rPr lang="en-US" dirty="0"/>
              <a:t> ?c2</a:t>
            </a:r>
          </a:p>
          <a:p>
            <a:r>
              <a:rPr lang="en-US" dirty="0"/>
              <a:t>}</a:t>
            </a:r>
          </a:p>
          <a:p>
            <a:r>
              <a:rPr lang="en-US" dirty="0"/>
              <a:t>WHERE {</a:t>
            </a:r>
          </a:p>
          <a:p>
            <a:r>
              <a:rPr lang="en-US" dirty="0"/>
              <a:t>  ?c1 :</a:t>
            </a:r>
            <a:r>
              <a:rPr lang="en-US" dirty="0" err="1"/>
              <a:t>enemy_of</a:t>
            </a:r>
            <a:r>
              <a:rPr lang="en-US" dirty="0"/>
              <a:t> ?c2 .</a:t>
            </a:r>
          </a:p>
          <a:p>
            <a:r>
              <a:rPr lang="en-US" dirty="0"/>
              <a:t>  ?c3 :</a:t>
            </a:r>
            <a:r>
              <a:rPr lang="en-US" dirty="0" err="1"/>
              <a:t>enemy_of</a:t>
            </a:r>
            <a:r>
              <a:rPr lang="en-US" dirty="0"/>
              <a:t> ?c1</a:t>
            </a:r>
          </a:p>
          <a:p>
            <a:r>
              <a:rPr lang="en-US" dirty="0"/>
              <a:t>}</a:t>
            </a:r>
          </a:p>
          <a:p>
            <a:endParaRPr lang="en-US" dirty="0"/>
          </a:p>
          <a:p>
            <a:r>
              <a:rPr lang="en-US" dirty="0"/>
              <a:t>--------------------------</a:t>
            </a:r>
          </a:p>
          <a:p>
            <a:endParaRPr lang="en-US" dirty="0"/>
          </a:p>
          <a:p>
            <a:r>
              <a:rPr lang="en-US" dirty="0"/>
              <a:t>PREFIX : &lt;http://looneytunes-graph.com/&gt;</a:t>
            </a:r>
          </a:p>
          <a:p>
            <a:endParaRPr lang="en-US" dirty="0"/>
          </a:p>
          <a:p>
            <a:r>
              <a:rPr lang="en-US" dirty="0"/>
              <a:t>SELECT DISTINCT ?c1 ?c2 </a:t>
            </a:r>
          </a:p>
          <a:p>
            <a:r>
              <a:rPr lang="en-US" dirty="0"/>
              <a:t>WHERE {</a:t>
            </a:r>
          </a:p>
          <a:p>
            <a:r>
              <a:rPr lang="en-US" dirty="0"/>
              <a:t>  	?c1 :</a:t>
            </a:r>
            <a:r>
              <a:rPr lang="en-US" dirty="0" err="1"/>
              <a:t>could_join_forces_with</a:t>
            </a:r>
            <a:r>
              <a:rPr lang="en-US" dirty="0"/>
              <a:t> ?c2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101</a:t>
            </a:fld>
            <a:endParaRPr lang="en-US"/>
          </a:p>
        </p:txBody>
      </p:sp>
    </p:spTree>
    <p:extLst>
      <p:ext uri="{BB962C8B-B14F-4D97-AF65-F5344CB8AC3E}">
        <p14:creationId xmlns:p14="http://schemas.microsoft.com/office/powerpoint/2010/main" val="36904692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Activity] The enemy of my rival could join forces with me</a:t>
            </a:r>
          </a:p>
          <a:p>
            <a:r>
              <a:rPr lang="en-US" sz="1200" b="0" i="0" kern="1200" dirty="0">
                <a:solidFill>
                  <a:schemeClr val="tx1"/>
                </a:solidFill>
                <a:effectLst/>
                <a:latin typeface="+mn-lt"/>
                <a:ea typeface="+mn-ea"/>
                <a:cs typeface="+mn-cs"/>
              </a:rPr>
              <a:t>Referring to the previous lecture, compose and run a SPARQL INSERT query to build an inference rule that captures the idea that the enemy of someone's rival :</a:t>
            </a:r>
            <a:r>
              <a:rPr lang="en-US" sz="1200" b="0" i="0" kern="1200" dirty="0" err="1">
                <a:solidFill>
                  <a:schemeClr val="tx1"/>
                </a:solidFill>
                <a:effectLst/>
                <a:latin typeface="+mn-lt"/>
                <a:ea typeface="+mn-ea"/>
                <a:cs typeface="+mn-cs"/>
              </a:rPr>
              <a:t>could_join_forces_with</a:t>
            </a:r>
            <a:r>
              <a:rPr lang="en-US" sz="1200" b="0" i="0" kern="1200" dirty="0">
                <a:solidFill>
                  <a:schemeClr val="tx1"/>
                </a:solidFill>
                <a:effectLst/>
                <a:latin typeface="+mn-lt"/>
                <a:ea typeface="+mn-ea"/>
                <a:cs typeface="+mn-cs"/>
              </a:rPr>
              <a:t> them. Also make the predicate :</a:t>
            </a:r>
            <a:r>
              <a:rPr lang="en-US" sz="1200" b="0" i="0" kern="1200" dirty="0" err="1">
                <a:solidFill>
                  <a:schemeClr val="tx1"/>
                </a:solidFill>
                <a:effectLst/>
                <a:latin typeface="+mn-lt"/>
                <a:ea typeface="+mn-ea"/>
                <a:cs typeface="+mn-cs"/>
              </a:rPr>
              <a:t>could_join_forces_with</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reciprocal in nature.</a:t>
            </a:r>
          </a:p>
          <a:p>
            <a:r>
              <a:rPr lang="en-US" sz="1200" b="0" i="0" kern="1200" dirty="0">
                <a:solidFill>
                  <a:schemeClr val="tx1"/>
                </a:solidFill>
                <a:effectLst/>
                <a:latin typeface="+mn-lt"/>
                <a:ea typeface="+mn-ea"/>
                <a:cs typeface="+mn-cs"/>
              </a:rPr>
              <a:t>Compose and run a SPARQL query to surface all the triples involving the above two predicates.</a:t>
            </a:r>
          </a:p>
          <a:p>
            <a:r>
              <a:rPr lang="en-US" dirty="0"/>
              <a:t>-----------------</a:t>
            </a:r>
          </a:p>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Insert new statements based on existing patterns</a:t>
            </a:r>
          </a:p>
          <a:p>
            <a:r>
              <a:rPr lang="en-US" dirty="0"/>
              <a:t># The enemy of my rival could join forces with me</a:t>
            </a:r>
          </a:p>
          <a:p>
            <a:endParaRPr lang="en-US" dirty="0"/>
          </a:p>
          <a:p>
            <a:r>
              <a:rPr lang="en-US" dirty="0"/>
              <a:t>INSERT {</a:t>
            </a:r>
          </a:p>
          <a:p>
            <a:r>
              <a:rPr lang="en-US" dirty="0"/>
              <a:t>  ?c2 :</a:t>
            </a:r>
            <a:r>
              <a:rPr lang="en-US" dirty="0" err="1"/>
              <a:t>could_join_forces_with</a:t>
            </a:r>
            <a:r>
              <a:rPr lang="en-US" dirty="0"/>
              <a:t> ?c3 .</a:t>
            </a:r>
          </a:p>
          <a:p>
            <a:r>
              <a:rPr lang="en-US" dirty="0"/>
              <a:t>  ?c3 :</a:t>
            </a:r>
            <a:r>
              <a:rPr lang="en-US" dirty="0" err="1"/>
              <a:t>could_join_forces_with</a:t>
            </a:r>
            <a:r>
              <a:rPr lang="en-US" dirty="0"/>
              <a:t> ?c2</a:t>
            </a:r>
          </a:p>
          <a:p>
            <a:r>
              <a:rPr lang="en-US" dirty="0"/>
              <a:t>}</a:t>
            </a:r>
          </a:p>
          <a:p>
            <a:r>
              <a:rPr lang="en-US" dirty="0"/>
              <a:t>WHERE {</a:t>
            </a:r>
          </a:p>
          <a:p>
            <a:r>
              <a:rPr lang="en-US" dirty="0"/>
              <a:t>  ?c1 :</a:t>
            </a:r>
            <a:r>
              <a:rPr lang="en-US" dirty="0" err="1"/>
              <a:t>rival_of</a:t>
            </a:r>
            <a:r>
              <a:rPr lang="en-US" dirty="0"/>
              <a:t> ?c2 .</a:t>
            </a:r>
          </a:p>
          <a:p>
            <a:r>
              <a:rPr lang="en-US" dirty="0"/>
              <a:t>  ?c3 :</a:t>
            </a:r>
            <a:r>
              <a:rPr lang="en-US" dirty="0" err="1"/>
              <a:t>enemy_of</a:t>
            </a:r>
            <a:r>
              <a:rPr lang="en-US" dirty="0"/>
              <a:t> ?c1</a:t>
            </a:r>
          </a:p>
          <a:p>
            <a:r>
              <a:rPr lang="en-US" dirty="0"/>
              <a:t>}</a:t>
            </a:r>
          </a:p>
          <a:p>
            <a:r>
              <a:rPr lang="en-US" dirty="0"/>
              <a:t>---------------------------------</a:t>
            </a:r>
          </a:p>
          <a:p>
            <a:r>
              <a:rPr lang="en-US" dirty="0"/>
              <a:t>PREFIX : &lt;http://looneytunes-graph.com/&gt;</a:t>
            </a:r>
          </a:p>
          <a:p>
            <a:endParaRPr lang="en-US" dirty="0"/>
          </a:p>
          <a:p>
            <a:r>
              <a:rPr lang="en-US" dirty="0"/>
              <a:t>SELECT DISTINCT ?c1 ?c2 </a:t>
            </a:r>
          </a:p>
          <a:p>
            <a:r>
              <a:rPr lang="en-US" dirty="0"/>
              <a:t>WHERE {</a:t>
            </a:r>
          </a:p>
          <a:p>
            <a:r>
              <a:rPr lang="en-US" dirty="0"/>
              <a:t>  	?c1 :</a:t>
            </a:r>
            <a:r>
              <a:rPr lang="en-US" dirty="0" err="1"/>
              <a:t>could_join_forces_with</a:t>
            </a:r>
            <a:r>
              <a:rPr lang="en-US" dirty="0"/>
              <a:t> ?c2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102</a:t>
            </a:fld>
            <a:endParaRPr lang="en-US"/>
          </a:p>
        </p:txBody>
      </p:sp>
    </p:spTree>
    <p:extLst>
      <p:ext uri="{BB962C8B-B14F-4D97-AF65-F5344CB8AC3E}">
        <p14:creationId xmlns:p14="http://schemas.microsoft.com/office/powerpoint/2010/main" val="758065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 Delete statements based on certain patterns</a:t>
            </a:r>
          </a:p>
          <a:p>
            <a:r>
              <a:rPr lang="en-US" dirty="0"/>
              <a:t># Delete all statements in the database</a:t>
            </a:r>
          </a:p>
          <a:p>
            <a:endParaRPr lang="en-US" dirty="0"/>
          </a:p>
          <a:p>
            <a:r>
              <a:rPr lang="en-US" dirty="0"/>
              <a:t>DELETE WHERE {</a:t>
            </a:r>
          </a:p>
          <a:p>
            <a:r>
              <a:rPr lang="en-US" dirty="0"/>
              <a:t>  ?s ?p ?o</a:t>
            </a:r>
          </a:p>
          <a:p>
            <a:r>
              <a:rPr lang="en-US" dirty="0"/>
              <a:t>}</a:t>
            </a:r>
          </a:p>
          <a:p>
            <a:r>
              <a:rPr lang="en-US" dirty="0"/>
              <a:t>-------------------------</a:t>
            </a:r>
          </a:p>
          <a:p>
            <a:endParaRPr lang="en-US" dirty="0"/>
          </a:p>
          <a:p>
            <a:r>
              <a:rPr lang="en-US" dirty="0"/>
              <a:t>PREFIX : &lt;http://looneytunes-graph.com/&gt;</a:t>
            </a:r>
          </a:p>
          <a:p>
            <a:endParaRPr lang="en-US" dirty="0"/>
          </a:p>
          <a:p>
            <a:r>
              <a:rPr lang="en-US" dirty="0"/>
              <a:t>SELECT *</a:t>
            </a:r>
          </a:p>
          <a:p>
            <a:r>
              <a:rPr lang="en-US" dirty="0"/>
              <a:t>WHERE {</a:t>
            </a:r>
          </a:p>
          <a:p>
            <a:r>
              <a:rPr lang="en-US" dirty="0"/>
              <a:t>  	?s ?p ?o</a:t>
            </a:r>
          </a:p>
          <a:p>
            <a:r>
              <a:rPr lang="en-US"/>
              <a:t>}</a:t>
            </a:r>
            <a:endParaRPr lang="en-US" dirty="0"/>
          </a:p>
          <a:p>
            <a:endParaRPr lang="en-US" dirty="0"/>
          </a:p>
        </p:txBody>
      </p:sp>
      <p:sp>
        <p:nvSpPr>
          <p:cNvPr id="4" name="Slide Number Placeholder 3"/>
          <p:cNvSpPr>
            <a:spLocks noGrp="1"/>
          </p:cNvSpPr>
          <p:nvPr>
            <p:ph type="sldNum" sz="quarter" idx="5"/>
          </p:nvPr>
        </p:nvSpPr>
        <p:spPr/>
        <p:txBody>
          <a:bodyPr/>
          <a:lstStyle/>
          <a:p>
            <a:fld id="{15523813-D244-46E4-A90B-3055E2F344A8}" type="slidenum">
              <a:rPr lang="en-US" smtClean="0"/>
              <a:t>103</a:t>
            </a:fld>
            <a:endParaRPr lang="en-US"/>
          </a:p>
        </p:txBody>
      </p:sp>
    </p:spTree>
    <p:extLst>
      <p:ext uri="{BB962C8B-B14F-4D97-AF65-F5344CB8AC3E}">
        <p14:creationId xmlns:p14="http://schemas.microsoft.com/office/powerpoint/2010/main" val="665945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a:t>
            </a:r>
          </a:p>
          <a:p>
            <a:r>
              <a:rPr lang="en-US" dirty="0"/>
              <a:t>PREFIX </a:t>
            </a:r>
            <a:r>
              <a:rPr lang="en-US" dirty="0" err="1"/>
              <a:t>rdf</a:t>
            </a:r>
            <a:r>
              <a:rPr lang="en-US" dirty="0"/>
              <a:t>: &lt;http://www.w3.org/1999/02/22-rdf-syntax-ns#&gt;</a:t>
            </a:r>
          </a:p>
          <a:p>
            <a:r>
              <a:rPr lang="en-US" dirty="0"/>
              <a:t>PREFIX </a:t>
            </a:r>
            <a:r>
              <a:rPr lang="en-US" dirty="0" err="1"/>
              <a:t>xsd</a:t>
            </a:r>
            <a:r>
              <a:rPr lang="en-US" dirty="0"/>
              <a:t>: &lt;http://www.w3.org/2001/XMLSchema#&gt;</a:t>
            </a:r>
          </a:p>
          <a:p>
            <a:endParaRPr lang="en-US" dirty="0"/>
          </a:p>
          <a:p>
            <a:r>
              <a:rPr lang="en-US" dirty="0"/>
              <a:t>:</a:t>
            </a:r>
            <a:r>
              <a:rPr lang="en-US" dirty="0" err="1"/>
              <a:t>Looney_Tunes_Graph</a:t>
            </a:r>
            <a:r>
              <a:rPr lang="en-US" dirty="0"/>
              <a:t> {</a:t>
            </a:r>
          </a:p>
          <a:p>
            <a:endParaRPr lang="en-US" dirty="0"/>
          </a:p>
          <a:p>
            <a:r>
              <a:rPr lang="en-US" dirty="0"/>
              <a:t># Bugs Bunny</a:t>
            </a:r>
          </a:p>
          <a:p>
            <a:r>
              <a:rPr lang="en-US" dirty="0"/>
              <a:t>:</a:t>
            </a:r>
            <a:r>
              <a:rPr lang="en-US" dirty="0" err="1"/>
              <a:t>Bugs_Bunny</a:t>
            </a:r>
            <a:r>
              <a:rPr lang="en-US" dirty="0"/>
              <a:t> a :</a:t>
            </a:r>
            <a:r>
              <a:rPr lang="en-US" dirty="0" err="1"/>
              <a:t>Looney_Tunes_Character</a:t>
            </a:r>
            <a:r>
              <a:rPr lang="en-US" dirty="0"/>
              <a:t> ;</a:t>
            </a:r>
          </a:p>
          <a:p>
            <a:r>
              <a:rPr lang="en-US" dirty="0"/>
              <a:t>  :name "Bugs Bunny" ;</a:t>
            </a:r>
          </a:p>
          <a:p>
            <a:r>
              <a:rPr lang="en-US" dirty="0"/>
              <a:t>  :species "Hare" ;</a:t>
            </a:r>
          </a:p>
          <a:p>
            <a:r>
              <a:rPr lang="en-US" dirty="0"/>
              <a:t>  :gender "Male" ;</a:t>
            </a:r>
          </a:p>
          <a:p>
            <a:r>
              <a:rPr lang="en-US" dirty="0"/>
              <a:t>  :</a:t>
            </a:r>
            <a:r>
              <a:rPr lang="en-US" dirty="0" err="1"/>
              <a:t>made_debut_appearance_in</a:t>
            </a:r>
            <a:r>
              <a:rPr lang="en-US" dirty="0"/>
              <a:t> :</a:t>
            </a:r>
            <a:r>
              <a:rPr lang="en-US" dirty="0" err="1"/>
              <a:t>A_Wild_Hare</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"Cunning" , "Charismatic" , "Smart" ;</a:t>
            </a:r>
          </a:p>
          <a:p>
            <a:r>
              <a:rPr lang="en-US" dirty="0"/>
              <a:t>  :</a:t>
            </a:r>
            <a:r>
              <a:rPr lang="en-US" dirty="0" err="1"/>
              <a:t>known_for_catchphrase</a:t>
            </a:r>
            <a:r>
              <a:rPr lang="en-US" dirty="0"/>
              <a:t> "What's up, doc?" .</a:t>
            </a:r>
          </a:p>
          <a:p>
            <a:endParaRPr lang="en-US" dirty="0"/>
          </a:p>
          <a:p>
            <a:r>
              <a:rPr lang="en-US" dirty="0"/>
              <a:t># A Wild Hare</a:t>
            </a:r>
          </a:p>
          <a:p>
            <a:r>
              <a:rPr lang="en-US" dirty="0"/>
              <a:t>:</a:t>
            </a:r>
            <a:r>
              <a:rPr lang="en-US" dirty="0" err="1"/>
              <a:t>A_Wild_Hare</a:t>
            </a:r>
            <a:r>
              <a:rPr lang="en-US" dirty="0"/>
              <a:t> a :Short ;</a:t>
            </a:r>
          </a:p>
          <a:p>
            <a:r>
              <a:rPr lang="en-US" dirty="0"/>
              <a:t>  :</a:t>
            </a:r>
            <a:r>
              <a:rPr lang="en-US" dirty="0" err="1"/>
              <a:t>release_date</a:t>
            </a:r>
            <a:r>
              <a:rPr lang="en-US" dirty="0"/>
              <a:t> "1940-07-27"^^</a:t>
            </a:r>
            <a:r>
              <a:rPr lang="en-US" dirty="0" err="1"/>
              <a:t>xsd:date</a:t>
            </a:r>
            <a:r>
              <a:rPr lang="en-US" dirty="0"/>
              <a:t> .</a:t>
            </a:r>
          </a:p>
          <a:p>
            <a:endParaRPr lang="en-US" dirty="0"/>
          </a:p>
          <a:p>
            <a:r>
              <a:rPr lang="en-US" dirty="0"/>
              <a:t># </a:t>
            </a:r>
            <a:r>
              <a:rPr lang="en-US" dirty="0" err="1"/>
              <a:t>Tex</a:t>
            </a:r>
            <a:r>
              <a:rPr lang="en-US" dirty="0"/>
              <a:t> Avery</a:t>
            </a:r>
          </a:p>
          <a:p>
            <a:r>
              <a:rPr lang="en-US" dirty="0"/>
              <a:t>:</a:t>
            </a:r>
            <a:r>
              <a:rPr lang="en-US" dirty="0" err="1"/>
              <a:t>Tex_Avery</a:t>
            </a:r>
            <a:r>
              <a:rPr lang="en-US" dirty="0"/>
              <a:t> a :Person ;</a:t>
            </a:r>
          </a:p>
          <a:p>
            <a:r>
              <a:rPr lang="en-US" dirty="0"/>
              <a:t>  :name "Frederick Bean Avery" ; </a:t>
            </a:r>
          </a:p>
          <a:p>
            <a:r>
              <a:rPr lang="en-US" dirty="0"/>
              <a:t>  :</a:t>
            </a:r>
            <a:r>
              <a:rPr lang="en-US" dirty="0" err="1"/>
              <a:t>born_on</a:t>
            </a:r>
            <a:r>
              <a:rPr lang="en-US" dirty="0"/>
              <a:t> "1908-02-26"^^</a:t>
            </a:r>
            <a:r>
              <a:rPr lang="en-US" dirty="0" err="1"/>
              <a:t>xsd:date</a:t>
            </a:r>
            <a:r>
              <a:rPr lang="en-US" dirty="0"/>
              <a:t> ;</a:t>
            </a:r>
          </a:p>
          <a:p>
            <a:r>
              <a:rPr lang="en-US" dirty="0"/>
              <a:t>  :</a:t>
            </a:r>
            <a:r>
              <a:rPr lang="en-US" dirty="0" err="1"/>
              <a:t>died_on</a:t>
            </a:r>
            <a:r>
              <a:rPr lang="en-US" dirty="0"/>
              <a:t> "1980-08-26"^^</a:t>
            </a:r>
            <a:r>
              <a:rPr lang="en-US" dirty="0" err="1"/>
              <a:t>xsd:date</a:t>
            </a:r>
            <a:r>
              <a:rPr lang="en-US" dirty="0"/>
              <a:t> .</a:t>
            </a:r>
          </a:p>
          <a:p>
            <a:r>
              <a:rPr lang="en-US" dirty="0"/>
              <a:t>  </a:t>
            </a:r>
          </a:p>
          <a:p>
            <a:r>
              <a:rPr lang="en-US" dirty="0"/>
              <a:t># Daffy Duck</a:t>
            </a:r>
          </a:p>
          <a:p>
            <a:r>
              <a:rPr lang="en-US" dirty="0"/>
              <a:t>:</a:t>
            </a:r>
            <a:r>
              <a:rPr lang="en-US" dirty="0" err="1"/>
              <a:t>Daffy_Duck</a:t>
            </a:r>
            <a:r>
              <a:rPr lang="en-US" dirty="0"/>
              <a:t> a :</a:t>
            </a:r>
            <a:r>
              <a:rPr lang="en-US" dirty="0" err="1"/>
              <a:t>Looney_Tunes_Character</a:t>
            </a:r>
            <a:r>
              <a:rPr lang="en-US" dirty="0"/>
              <a:t> ;</a:t>
            </a:r>
          </a:p>
          <a:p>
            <a:r>
              <a:rPr lang="en-US" dirty="0"/>
              <a:t>  :name "Daffy Damas Duck" ;</a:t>
            </a:r>
          </a:p>
          <a:p>
            <a:r>
              <a:rPr lang="en-US" dirty="0"/>
              <a:t>  :species "American Black Duck" ;</a:t>
            </a:r>
          </a:p>
          <a:p>
            <a:r>
              <a:rPr lang="en-US" dirty="0"/>
              <a:t>  :gender "Male" ;</a:t>
            </a:r>
          </a:p>
          <a:p>
            <a:r>
              <a:rPr lang="en-US" dirty="0"/>
              <a:t>  :</a:t>
            </a:r>
            <a:r>
              <a:rPr lang="en-US" dirty="0" err="1"/>
              <a:t>made_debut_appearance_in</a:t>
            </a:r>
            <a:r>
              <a:rPr lang="en-US" dirty="0"/>
              <a:t> :</a:t>
            </a:r>
            <a:r>
              <a:rPr lang="en-US" dirty="0" err="1"/>
              <a:t>Porkys_Duck_Hunt</a:t>
            </a:r>
            <a:r>
              <a:rPr lang="en-US" dirty="0"/>
              <a:t> ;</a:t>
            </a:r>
          </a:p>
          <a:p>
            <a:r>
              <a:rPr lang="en-US" dirty="0"/>
              <a:t>  :</a:t>
            </a:r>
            <a:r>
              <a:rPr lang="en-US" dirty="0" err="1"/>
              <a:t>created_by</a:t>
            </a:r>
            <a:r>
              <a:rPr lang="en-US" dirty="0"/>
              <a:t> :</a:t>
            </a:r>
            <a:r>
              <a:rPr lang="en-US" dirty="0" err="1"/>
              <a:t>Tex_Avery</a:t>
            </a:r>
            <a:r>
              <a:rPr lang="en-US" dirty="0"/>
              <a:t> ;</a:t>
            </a:r>
          </a:p>
          <a:p>
            <a:r>
              <a:rPr lang="en-US" dirty="0"/>
              <a:t>  :</a:t>
            </a:r>
            <a:r>
              <a:rPr lang="en-US" dirty="0" err="1"/>
              <a:t>personality_trait</a:t>
            </a:r>
            <a:r>
              <a:rPr lang="en-US" dirty="0"/>
              <a:t> "Assertive" , "Unrestrained" , "Combative" ;</a:t>
            </a:r>
          </a:p>
          <a:p>
            <a:r>
              <a:rPr lang="en-US" dirty="0"/>
              <a:t>  :</a:t>
            </a:r>
            <a:r>
              <a:rPr lang="en-US" dirty="0" err="1"/>
              <a:t>known_for_catchphrase</a:t>
            </a:r>
            <a:r>
              <a:rPr lang="en-US" dirty="0"/>
              <a:t> "You're despicable!" .</a:t>
            </a:r>
          </a:p>
          <a:p>
            <a:endParaRPr lang="en-US" dirty="0"/>
          </a:p>
          <a:p>
            <a:r>
              <a:rPr lang="en-US" dirty="0"/>
              <a:t># Porky's Duck Hunt</a:t>
            </a:r>
          </a:p>
          <a:p>
            <a:r>
              <a:rPr lang="en-US" dirty="0"/>
              <a:t>:</a:t>
            </a:r>
            <a:r>
              <a:rPr lang="en-US" dirty="0" err="1"/>
              <a:t>Porkys_Duck_Hunt</a:t>
            </a:r>
            <a:r>
              <a:rPr lang="en-US" dirty="0"/>
              <a:t> a :Short ;</a:t>
            </a:r>
          </a:p>
          <a:p>
            <a:r>
              <a:rPr lang="en-US" dirty="0"/>
              <a:t>  :</a:t>
            </a:r>
            <a:r>
              <a:rPr lang="en-US" dirty="0" err="1"/>
              <a:t>release_date</a:t>
            </a:r>
            <a:r>
              <a:rPr lang="en-US" dirty="0"/>
              <a:t> "1937-04-17"^^</a:t>
            </a:r>
            <a:r>
              <a:rPr lang="en-US" dirty="0" err="1"/>
              <a:t>xsd:date</a:t>
            </a:r>
            <a:r>
              <a:rPr lang="en-US" dirty="0"/>
              <a:t> .</a:t>
            </a:r>
          </a:p>
          <a:p>
            <a:endParaRPr lang="en-US" dirty="0"/>
          </a:p>
          <a:p>
            <a:r>
              <a:rPr lang="en-US" dirty="0"/>
              <a:t># Sylvester </a:t>
            </a:r>
          </a:p>
          <a:p>
            <a:r>
              <a:rPr lang="en-US" dirty="0"/>
              <a:t>:Sylvester a :</a:t>
            </a:r>
            <a:r>
              <a:rPr lang="en-US" dirty="0" err="1"/>
              <a:t>Looney_Tunes_Character</a:t>
            </a:r>
            <a:r>
              <a:rPr lang="en-US" dirty="0"/>
              <a:t> ;</a:t>
            </a:r>
          </a:p>
          <a:p>
            <a:r>
              <a:rPr lang="en-US" dirty="0"/>
              <a:t>  :name "Sylvester James Pussycat, Sr." ;</a:t>
            </a:r>
          </a:p>
          <a:p>
            <a:r>
              <a:rPr lang="en-US" dirty="0"/>
              <a:t>  :species "Tuxedo Cat" ;</a:t>
            </a:r>
          </a:p>
          <a:p>
            <a:r>
              <a:rPr lang="en-US" dirty="0"/>
              <a:t>  :gender "Male" ;</a:t>
            </a:r>
          </a:p>
          <a:p>
            <a:r>
              <a:rPr lang="en-US" dirty="0"/>
              <a:t>  :</a:t>
            </a:r>
            <a:r>
              <a:rPr lang="en-US" dirty="0" err="1"/>
              <a:t>made_debut_appearance_in</a:t>
            </a:r>
            <a:r>
              <a:rPr lang="en-US" dirty="0"/>
              <a:t> :</a:t>
            </a:r>
            <a:r>
              <a:rPr lang="en-US" dirty="0" err="1"/>
              <a:t>Life_With_Feathers</a:t>
            </a:r>
            <a:r>
              <a:rPr lang="en-US" dirty="0"/>
              <a:t> ;</a:t>
            </a:r>
          </a:p>
          <a:p>
            <a:r>
              <a:rPr lang="en-US" dirty="0"/>
              <a:t>  :</a:t>
            </a:r>
            <a:r>
              <a:rPr lang="en-US" dirty="0" err="1"/>
              <a:t>created_by</a:t>
            </a:r>
            <a:r>
              <a:rPr lang="en-US" dirty="0"/>
              <a:t> :</a:t>
            </a:r>
            <a:r>
              <a:rPr lang="en-US" dirty="0" err="1"/>
              <a:t>Friz_Freleng</a:t>
            </a:r>
            <a:r>
              <a:rPr lang="en-US" dirty="0"/>
              <a:t> ;</a:t>
            </a:r>
          </a:p>
          <a:p>
            <a:r>
              <a:rPr lang="en-US" dirty="0"/>
              <a:t>  :</a:t>
            </a:r>
            <a:r>
              <a:rPr lang="en-US" dirty="0" err="1"/>
              <a:t>personality_trait</a:t>
            </a:r>
            <a:r>
              <a:rPr lang="en-US" dirty="0"/>
              <a:t> "Proud" , "Persistent" , "Loser" ;</a:t>
            </a:r>
          </a:p>
          <a:p>
            <a:r>
              <a:rPr lang="en-US" dirty="0"/>
              <a:t>  :</a:t>
            </a:r>
            <a:r>
              <a:rPr lang="en-US" dirty="0" err="1"/>
              <a:t>known_for_catchphrase</a:t>
            </a:r>
            <a:r>
              <a:rPr lang="en-US" dirty="0"/>
              <a:t> "</a:t>
            </a:r>
            <a:r>
              <a:rPr lang="en-US" dirty="0" err="1"/>
              <a:t>Sufferin</a:t>
            </a:r>
            <a:r>
              <a:rPr lang="en-US" dirty="0"/>
              <a:t>' Succotash" .</a:t>
            </a:r>
          </a:p>
          <a:p>
            <a:endParaRPr lang="en-US" dirty="0"/>
          </a:p>
          <a:p>
            <a:r>
              <a:rPr lang="en-US" dirty="0"/>
              <a:t># Life With Feathers</a:t>
            </a:r>
          </a:p>
          <a:p>
            <a:r>
              <a:rPr lang="en-US" dirty="0"/>
              <a:t>:</a:t>
            </a:r>
            <a:r>
              <a:rPr lang="en-US" dirty="0" err="1"/>
              <a:t>Life_With_Feathers</a:t>
            </a:r>
            <a:r>
              <a:rPr lang="en-US" dirty="0"/>
              <a:t> a :Short ;</a:t>
            </a:r>
          </a:p>
          <a:p>
            <a:r>
              <a:rPr lang="en-US" dirty="0"/>
              <a:t>  :</a:t>
            </a:r>
            <a:r>
              <a:rPr lang="en-US" dirty="0" err="1"/>
              <a:t>release_date</a:t>
            </a:r>
            <a:r>
              <a:rPr lang="en-US" dirty="0"/>
              <a:t> "1945-03-24"^^</a:t>
            </a:r>
            <a:r>
              <a:rPr lang="en-US" dirty="0" err="1"/>
              <a:t>xsd:date</a:t>
            </a:r>
            <a:r>
              <a:rPr lang="en-US" dirty="0"/>
              <a:t> .</a:t>
            </a:r>
          </a:p>
          <a:p>
            <a:endParaRPr lang="en-US" dirty="0"/>
          </a:p>
          <a:p>
            <a:r>
              <a:rPr lang="en-US" dirty="0"/>
              <a:t># </a:t>
            </a:r>
            <a:r>
              <a:rPr lang="en-US" dirty="0" err="1"/>
              <a:t>Friz</a:t>
            </a:r>
            <a:r>
              <a:rPr lang="en-US" dirty="0"/>
              <a:t> </a:t>
            </a:r>
            <a:r>
              <a:rPr lang="en-US" dirty="0" err="1"/>
              <a:t>Frelang</a:t>
            </a:r>
            <a:endParaRPr lang="en-US" dirty="0"/>
          </a:p>
          <a:p>
            <a:r>
              <a:rPr lang="en-US" dirty="0"/>
              <a:t>:</a:t>
            </a:r>
            <a:r>
              <a:rPr lang="en-US" dirty="0" err="1"/>
              <a:t>Friz_Freleng</a:t>
            </a:r>
            <a:r>
              <a:rPr lang="en-US" dirty="0"/>
              <a:t> a :Person ;</a:t>
            </a:r>
          </a:p>
          <a:p>
            <a:r>
              <a:rPr lang="en-US" dirty="0"/>
              <a:t>  :name "Isadore </a:t>
            </a:r>
            <a:r>
              <a:rPr lang="en-US" dirty="0" err="1"/>
              <a:t>Freleng</a:t>
            </a:r>
            <a:r>
              <a:rPr lang="en-US" dirty="0"/>
              <a:t>" ;</a:t>
            </a:r>
          </a:p>
          <a:p>
            <a:r>
              <a:rPr lang="en-US" dirty="0"/>
              <a:t>  :</a:t>
            </a:r>
            <a:r>
              <a:rPr lang="en-US" dirty="0" err="1"/>
              <a:t>born_on</a:t>
            </a:r>
            <a:r>
              <a:rPr lang="en-US" dirty="0"/>
              <a:t> "1905-08-21"^^</a:t>
            </a:r>
            <a:r>
              <a:rPr lang="en-US" dirty="0" err="1"/>
              <a:t>xsd:date</a:t>
            </a:r>
            <a:r>
              <a:rPr lang="en-US" dirty="0"/>
              <a:t> ;</a:t>
            </a:r>
          </a:p>
          <a:p>
            <a:r>
              <a:rPr lang="en-US" dirty="0"/>
              <a:t>  :</a:t>
            </a:r>
            <a:r>
              <a:rPr lang="en-US" dirty="0" err="1"/>
              <a:t>died_on</a:t>
            </a:r>
            <a:r>
              <a:rPr lang="en-US" dirty="0"/>
              <a:t> "1995-05-26"^^</a:t>
            </a:r>
            <a:r>
              <a:rPr lang="en-US" dirty="0" err="1"/>
              <a:t>xsd:date</a:t>
            </a:r>
            <a:r>
              <a:rPr lang="en-US" dirty="0"/>
              <a:t> .</a:t>
            </a:r>
          </a:p>
          <a:p>
            <a:endParaRPr lang="en-US" dirty="0"/>
          </a:p>
          <a:p>
            <a:r>
              <a:rPr lang="en-US" dirty="0"/>
              <a:t># </a:t>
            </a:r>
            <a:r>
              <a:rPr lang="en-US" dirty="0" err="1"/>
              <a:t>Taz</a:t>
            </a:r>
            <a:endParaRPr lang="en-US" dirty="0"/>
          </a:p>
          <a:p>
            <a:r>
              <a:rPr lang="en-US" dirty="0"/>
              <a:t>:</a:t>
            </a:r>
            <a:r>
              <a:rPr lang="en-US" dirty="0" err="1"/>
              <a:t>Taz</a:t>
            </a:r>
            <a:r>
              <a:rPr lang="en-US" dirty="0"/>
              <a:t> a :</a:t>
            </a:r>
            <a:r>
              <a:rPr lang="en-US" dirty="0" err="1"/>
              <a:t>Looney_Tunes_Character</a:t>
            </a:r>
            <a:r>
              <a:rPr lang="en-US" dirty="0"/>
              <a:t> ;</a:t>
            </a:r>
          </a:p>
          <a:p>
            <a:r>
              <a:rPr lang="en-US" dirty="0"/>
              <a:t>  :name "Tasmanian Devil" ;</a:t>
            </a:r>
          </a:p>
          <a:p>
            <a:r>
              <a:rPr lang="en-US" dirty="0"/>
              <a:t>  :gender "Male" ;</a:t>
            </a:r>
          </a:p>
          <a:p>
            <a:r>
              <a:rPr lang="en-US" dirty="0"/>
              <a:t>  :species "Tasmanian Devil" ;</a:t>
            </a:r>
          </a:p>
          <a:p>
            <a:r>
              <a:rPr lang="en-US" dirty="0"/>
              <a:t>  :</a:t>
            </a:r>
            <a:r>
              <a:rPr lang="en-US" dirty="0" err="1"/>
              <a:t>made_debut_appearance_in</a:t>
            </a:r>
            <a:r>
              <a:rPr lang="en-US" dirty="0"/>
              <a:t> :</a:t>
            </a:r>
            <a:r>
              <a:rPr lang="en-US" dirty="0" err="1"/>
              <a:t>Devil_May_Hare</a:t>
            </a:r>
            <a:r>
              <a:rPr lang="en-US" dirty="0"/>
              <a:t> ;</a:t>
            </a:r>
          </a:p>
          <a:p>
            <a:r>
              <a:rPr lang="en-US" dirty="0"/>
              <a:t>  :</a:t>
            </a:r>
            <a:r>
              <a:rPr lang="en-US" dirty="0" err="1"/>
              <a:t>created_by</a:t>
            </a:r>
            <a:r>
              <a:rPr lang="en-US" dirty="0"/>
              <a:t> :</a:t>
            </a:r>
            <a:r>
              <a:rPr lang="en-US" dirty="0" err="1"/>
              <a:t>Robert_McKimson</a:t>
            </a:r>
            <a:r>
              <a:rPr lang="en-US" dirty="0"/>
              <a:t> , :</a:t>
            </a:r>
            <a:r>
              <a:rPr lang="en-US" dirty="0" err="1"/>
              <a:t>Sid_Marcus</a:t>
            </a:r>
            <a:r>
              <a:rPr lang="en-US" dirty="0"/>
              <a:t> ;</a:t>
            </a:r>
          </a:p>
          <a:p>
            <a:r>
              <a:rPr lang="en-US" dirty="0"/>
              <a:t>  :</a:t>
            </a:r>
            <a:r>
              <a:rPr lang="en-US" dirty="0" err="1"/>
              <a:t>personality_trait</a:t>
            </a:r>
            <a:r>
              <a:rPr lang="en-US" dirty="0"/>
              <a:t> "Dim-witted" , "Short-tempered" , "Impatient" .</a:t>
            </a:r>
          </a:p>
          <a:p>
            <a:endParaRPr lang="en-US" dirty="0"/>
          </a:p>
          <a:p>
            <a:r>
              <a:rPr lang="en-US" dirty="0"/>
              <a:t># Devil May Hare</a:t>
            </a:r>
          </a:p>
          <a:p>
            <a:r>
              <a:rPr lang="en-US" dirty="0"/>
              <a:t>:</a:t>
            </a:r>
            <a:r>
              <a:rPr lang="en-US" dirty="0" err="1"/>
              <a:t>Devil_May_Hare</a:t>
            </a:r>
            <a:r>
              <a:rPr lang="en-US" dirty="0"/>
              <a:t> a :Short ;</a:t>
            </a:r>
          </a:p>
          <a:p>
            <a:r>
              <a:rPr lang="en-US" dirty="0"/>
              <a:t>  :</a:t>
            </a:r>
            <a:r>
              <a:rPr lang="en-US" dirty="0" err="1"/>
              <a:t>release_date</a:t>
            </a:r>
            <a:r>
              <a:rPr lang="en-US" dirty="0"/>
              <a:t> "1954-06-19"^^</a:t>
            </a:r>
            <a:r>
              <a:rPr lang="en-US" dirty="0" err="1"/>
              <a:t>xsd:date</a:t>
            </a:r>
            <a:r>
              <a:rPr lang="en-US" dirty="0"/>
              <a:t> .</a:t>
            </a:r>
          </a:p>
          <a:p>
            <a:endParaRPr lang="en-US" dirty="0"/>
          </a:p>
          <a:p>
            <a:r>
              <a:rPr lang="en-US" dirty="0"/>
              <a:t># Robert </a:t>
            </a:r>
            <a:r>
              <a:rPr lang="en-US" dirty="0" err="1"/>
              <a:t>McKimson</a:t>
            </a:r>
            <a:endParaRPr lang="en-US" dirty="0"/>
          </a:p>
          <a:p>
            <a:r>
              <a:rPr lang="en-US" dirty="0"/>
              <a:t>:</a:t>
            </a:r>
            <a:r>
              <a:rPr lang="en-US" dirty="0" err="1"/>
              <a:t>Robert_McKimson</a:t>
            </a:r>
            <a:r>
              <a:rPr lang="en-US" dirty="0"/>
              <a:t> a :Person ;</a:t>
            </a:r>
          </a:p>
          <a:p>
            <a:r>
              <a:rPr lang="en-US" dirty="0"/>
              <a:t>  :name "Robert Porter </a:t>
            </a:r>
            <a:r>
              <a:rPr lang="en-US" dirty="0" err="1"/>
              <a:t>McKimson</a:t>
            </a:r>
            <a:r>
              <a:rPr lang="en-US" dirty="0"/>
              <a:t>, Sr." ;</a:t>
            </a:r>
          </a:p>
          <a:p>
            <a:r>
              <a:rPr lang="en-US" dirty="0"/>
              <a:t>  :</a:t>
            </a:r>
            <a:r>
              <a:rPr lang="en-US" dirty="0" err="1"/>
              <a:t>born_on</a:t>
            </a:r>
            <a:r>
              <a:rPr lang="en-US" dirty="0"/>
              <a:t> "1910-10-13"^^</a:t>
            </a:r>
            <a:r>
              <a:rPr lang="en-US" dirty="0" err="1"/>
              <a:t>xsd:date</a:t>
            </a:r>
            <a:r>
              <a:rPr lang="en-US" dirty="0"/>
              <a:t> ;</a:t>
            </a:r>
          </a:p>
          <a:p>
            <a:r>
              <a:rPr lang="en-US" dirty="0"/>
              <a:t>  :</a:t>
            </a:r>
            <a:r>
              <a:rPr lang="en-US" dirty="0" err="1"/>
              <a:t>died_on</a:t>
            </a:r>
            <a:r>
              <a:rPr lang="en-US" dirty="0"/>
              <a:t> "1977-09-29"^^</a:t>
            </a:r>
            <a:r>
              <a:rPr lang="en-US" dirty="0" err="1"/>
              <a:t>xsd:date</a:t>
            </a:r>
            <a:r>
              <a:rPr lang="en-US" dirty="0"/>
              <a:t> .</a:t>
            </a:r>
          </a:p>
          <a:p>
            <a:endParaRPr lang="en-US" dirty="0"/>
          </a:p>
          <a:p>
            <a:r>
              <a:rPr lang="en-US" dirty="0"/>
              <a:t># Sid Marcus</a:t>
            </a:r>
          </a:p>
          <a:p>
            <a:r>
              <a:rPr lang="en-US" dirty="0"/>
              <a:t>:</a:t>
            </a:r>
            <a:r>
              <a:rPr lang="en-US" dirty="0" err="1"/>
              <a:t>Sid_Marcus</a:t>
            </a:r>
            <a:r>
              <a:rPr lang="en-US" dirty="0"/>
              <a:t> a :Person ;</a:t>
            </a:r>
          </a:p>
          <a:p>
            <a:r>
              <a:rPr lang="en-US" dirty="0"/>
              <a:t>  :name "Sidney Marcus" ;</a:t>
            </a:r>
          </a:p>
          <a:p>
            <a:r>
              <a:rPr lang="en-US" dirty="0"/>
              <a:t>  :</a:t>
            </a:r>
            <a:r>
              <a:rPr lang="en-US" dirty="0" err="1"/>
              <a:t>born_on</a:t>
            </a:r>
            <a:r>
              <a:rPr lang="en-US" dirty="0"/>
              <a:t> "1877-10-14"^^</a:t>
            </a:r>
            <a:r>
              <a:rPr lang="en-US" dirty="0" err="1"/>
              <a:t>xsd:date</a:t>
            </a:r>
            <a:r>
              <a:rPr lang="en-US" dirty="0"/>
              <a:t> ;</a:t>
            </a:r>
          </a:p>
          <a:p>
            <a:r>
              <a:rPr lang="en-US" dirty="0"/>
              <a:t>  :</a:t>
            </a:r>
            <a:r>
              <a:rPr lang="en-US" dirty="0" err="1"/>
              <a:t>died_on</a:t>
            </a:r>
            <a:r>
              <a:rPr lang="en-US" dirty="0"/>
              <a:t> "1979-01-31"^^</a:t>
            </a:r>
            <a:r>
              <a:rPr lang="en-US" dirty="0" err="1"/>
              <a:t>xsd:date</a:t>
            </a:r>
            <a:r>
              <a:rPr lang="en-US" dirty="0"/>
              <a:t> .</a:t>
            </a:r>
          </a:p>
          <a:p>
            <a:endParaRPr lang="en-US" dirty="0"/>
          </a:p>
          <a:p>
            <a:r>
              <a:rPr lang="en-US" dirty="0"/>
              <a:t># Character interactions</a:t>
            </a:r>
          </a:p>
          <a:p>
            <a:r>
              <a:rPr lang="en-US" dirty="0"/>
              <a:t>:</a:t>
            </a:r>
            <a:r>
              <a:rPr lang="en-US" dirty="0" err="1"/>
              <a:t>Daffy_Duck</a:t>
            </a:r>
            <a:r>
              <a:rPr lang="en-US" dirty="0"/>
              <a:t> :</a:t>
            </a:r>
            <a:r>
              <a:rPr lang="en-US" dirty="0" err="1"/>
              <a:t>rival_of</a:t>
            </a:r>
            <a:r>
              <a:rPr lang="en-US" dirty="0"/>
              <a:t> :</a:t>
            </a:r>
            <a:r>
              <a:rPr lang="en-US" dirty="0" err="1"/>
              <a:t>Bugs_Bunny</a:t>
            </a:r>
            <a:r>
              <a:rPr lang="en-US" dirty="0"/>
              <a:t> .</a:t>
            </a:r>
          </a:p>
          <a:p>
            <a:r>
              <a:rPr lang="en-US" dirty="0"/>
              <a:t>:</a:t>
            </a:r>
            <a:r>
              <a:rPr lang="en-US" dirty="0" err="1"/>
              <a:t>Taz</a:t>
            </a:r>
            <a:r>
              <a:rPr lang="en-US" dirty="0"/>
              <a:t> :</a:t>
            </a:r>
            <a:r>
              <a:rPr lang="en-US" dirty="0" err="1"/>
              <a:t>enemy_of</a:t>
            </a:r>
            <a:r>
              <a:rPr lang="en-US" dirty="0"/>
              <a:t> :</a:t>
            </a:r>
            <a:r>
              <a:rPr lang="en-US" dirty="0" err="1"/>
              <a:t>Daffy_Duck</a:t>
            </a:r>
            <a:r>
              <a:rPr lang="en-US" dirty="0"/>
              <a:t> .</a:t>
            </a:r>
          </a:p>
          <a:p>
            <a:r>
              <a:rPr lang="en-US" dirty="0"/>
              <a:t>:</a:t>
            </a:r>
            <a:r>
              <a:rPr lang="en-US" dirty="0" err="1"/>
              <a:t>Bugs_Bunny</a:t>
            </a:r>
            <a:r>
              <a:rPr lang="en-US" dirty="0"/>
              <a:t> :knows :</a:t>
            </a:r>
            <a:r>
              <a:rPr lang="en-US" dirty="0" err="1"/>
              <a:t>Daffy_Duck</a:t>
            </a:r>
            <a:r>
              <a:rPr lang="en-US" dirty="0"/>
              <a:t> .</a:t>
            </a:r>
          </a:p>
          <a:p>
            <a:r>
              <a:rPr lang="en-US" dirty="0"/>
              <a:t>:</a:t>
            </a:r>
            <a:r>
              <a:rPr lang="en-US" dirty="0" err="1"/>
              <a:t>Daffy_Duck</a:t>
            </a:r>
            <a:r>
              <a:rPr lang="en-US" dirty="0"/>
              <a:t> :knows :Sylvester .</a:t>
            </a:r>
          </a:p>
          <a:p>
            <a:r>
              <a:rPr lang="en-US" dirty="0"/>
              <a:t>:Sylvester :knows :</a:t>
            </a:r>
            <a:r>
              <a:rPr lang="en-US" dirty="0" err="1"/>
              <a:t>Taz</a:t>
            </a:r>
            <a:r>
              <a:rPr lang="en-US" dirty="0"/>
              <a:t> .</a:t>
            </a:r>
          </a:p>
          <a:p>
            <a:endParaRPr lang="en-US" dirty="0"/>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105</a:t>
            </a:fld>
            <a:endParaRPr lang="en-US"/>
          </a:p>
        </p:txBody>
      </p:sp>
    </p:spTree>
    <p:extLst>
      <p:ext uri="{BB962C8B-B14F-4D97-AF65-F5344CB8AC3E}">
        <p14:creationId xmlns:p14="http://schemas.microsoft.com/office/powerpoint/2010/main" val="29434515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a:t>
            </a:r>
            <a:r>
              <a:rPr lang="en-US" dirty="0" err="1"/>
              <a:t>xsd</a:t>
            </a:r>
            <a:r>
              <a:rPr lang="en-US" dirty="0"/>
              <a:t>: &lt;http://www.w3.org/2001/XMLSchema#&gt;</a:t>
            </a:r>
          </a:p>
          <a:p>
            <a:r>
              <a:rPr lang="en-US" dirty="0"/>
              <a:t>PREFIX </a:t>
            </a:r>
            <a:r>
              <a:rPr lang="en-US" dirty="0" err="1"/>
              <a:t>rdf</a:t>
            </a:r>
            <a:r>
              <a:rPr lang="en-US" dirty="0"/>
              <a:t>: &lt;http://www.w3.org/1999/02/22-rdf-syntax-ns#&gt;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err="1"/>
              <a:t>mfg:My_Favourites_Graph</a:t>
            </a:r>
            <a:r>
              <a:rPr lang="en-US" dirty="0"/>
              <a:t> {</a:t>
            </a:r>
          </a:p>
          <a:p>
            <a:r>
              <a:rPr lang="en-US" dirty="0"/>
              <a:t>    :</a:t>
            </a:r>
            <a:r>
              <a:rPr lang="en-US" dirty="0" err="1"/>
              <a:t>Bugs_Bunny</a:t>
            </a:r>
            <a:r>
              <a:rPr lang="en-US" dirty="0"/>
              <a:t> </a:t>
            </a:r>
            <a:r>
              <a:rPr lang="en-US" dirty="0" err="1"/>
              <a:t>mfg:has_an_appetite_for</a:t>
            </a:r>
            <a:r>
              <a:rPr lang="en-US" dirty="0"/>
              <a:t> "Carrots" .</a:t>
            </a:r>
          </a:p>
          <a:p>
            <a:r>
              <a:rPr lang="en-US" dirty="0"/>
              <a:t>    :</a:t>
            </a:r>
            <a:r>
              <a:rPr lang="en-US" dirty="0" err="1"/>
              <a:t>Daffy_Duck</a:t>
            </a:r>
            <a:r>
              <a:rPr lang="en-US" dirty="0"/>
              <a:t> </a:t>
            </a:r>
            <a:r>
              <a:rPr lang="en-US" dirty="0" err="1"/>
              <a:t>mfg:has_an_appetite_for</a:t>
            </a:r>
            <a:r>
              <a:rPr lang="en-US" dirty="0"/>
              <a:t> "Spaghetti &amp; </a:t>
            </a:r>
            <a:r>
              <a:rPr lang="en-US" dirty="0" err="1"/>
              <a:t>Meataballs</a:t>
            </a:r>
            <a:r>
              <a:rPr lang="en-US" dirty="0"/>
              <a:t>" .</a:t>
            </a:r>
          </a:p>
          <a:p>
            <a:r>
              <a:rPr lang="en-US" dirty="0"/>
              <a:t>    :</a:t>
            </a:r>
            <a:r>
              <a:rPr lang="en-US" dirty="0" err="1"/>
              <a:t>Taz</a:t>
            </a:r>
            <a:r>
              <a:rPr lang="en-US" dirty="0"/>
              <a:t> </a:t>
            </a:r>
            <a:r>
              <a:rPr lang="en-US" dirty="0" err="1"/>
              <a:t>mfg:has_an_appetite_for</a:t>
            </a:r>
            <a:r>
              <a:rPr lang="en-US" dirty="0"/>
              <a:t> :</a:t>
            </a:r>
            <a:r>
              <a:rPr lang="en-US" dirty="0" err="1"/>
              <a:t>Bugs_Bunny</a:t>
            </a:r>
            <a:r>
              <a:rPr lang="en-US" dirty="0"/>
              <a:t>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106</a:t>
            </a:fld>
            <a:endParaRPr lang="en-US"/>
          </a:p>
        </p:txBody>
      </p:sp>
    </p:spTree>
    <p:extLst>
      <p:ext uri="{BB962C8B-B14F-4D97-AF65-F5344CB8AC3E}">
        <p14:creationId xmlns:p14="http://schemas.microsoft.com/office/powerpoint/2010/main" val="4878557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a:t>
            </a:r>
          </a:p>
          <a:p>
            <a:r>
              <a:rPr lang="en-US" dirty="0"/>
              <a:t>WHERE {</a:t>
            </a:r>
          </a:p>
          <a:p>
            <a:r>
              <a:rPr lang="en-US" dirty="0"/>
              <a:t>  ?s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107</a:t>
            </a:fld>
            <a:endParaRPr lang="en-US"/>
          </a:p>
        </p:txBody>
      </p:sp>
    </p:spTree>
    <p:extLst>
      <p:ext uri="{BB962C8B-B14F-4D97-AF65-F5344CB8AC3E}">
        <p14:creationId xmlns:p14="http://schemas.microsoft.com/office/powerpoint/2010/main" val="3592858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a:t>
            </a:r>
          </a:p>
          <a:p>
            <a:r>
              <a:rPr lang="en-US" dirty="0"/>
              <a:t>FROM :</a:t>
            </a:r>
            <a:r>
              <a:rPr lang="en-US" dirty="0" err="1"/>
              <a:t>Looney_Tunes_Graph</a:t>
            </a:r>
            <a:endParaRPr lang="en-US" dirty="0"/>
          </a:p>
          <a:p>
            <a:r>
              <a:rPr lang="en-US" dirty="0"/>
              <a:t>WHERE {</a:t>
            </a:r>
          </a:p>
          <a:p>
            <a:r>
              <a:rPr lang="en-US" dirty="0"/>
              <a:t>  ?s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108</a:t>
            </a:fld>
            <a:endParaRPr lang="en-US"/>
          </a:p>
        </p:txBody>
      </p:sp>
    </p:spTree>
    <p:extLst>
      <p:ext uri="{BB962C8B-B14F-4D97-AF65-F5344CB8AC3E}">
        <p14:creationId xmlns:p14="http://schemas.microsoft.com/office/powerpoint/2010/main" val="4022687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a:t>
            </a:r>
          </a:p>
          <a:p>
            <a:r>
              <a:rPr lang="en-US" dirty="0"/>
              <a:t>FROM :</a:t>
            </a:r>
            <a:r>
              <a:rPr lang="en-US" dirty="0" err="1"/>
              <a:t>Looney_Tunes_Graph</a:t>
            </a:r>
            <a:endParaRPr lang="en-US" dirty="0"/>
          </a:p>
          <a:p>
            <a:r>
              <a:rPr lang="en-US" dirty="0"/>
              <a:t>WHERE {</a:t>
            </a:r>
          </a:p>
          <a:p>
            <a:r>
              <a:rPr lang="en-US" dirty="0"/>
              <a:t>  ?s ?p ?o</a:t>
            </a:r>
          </a:p>
          <a:p>
            <a:r>
              <a:rPr lang="en-US" dirty="0"/>
              <a:t>}</a:t>
            </a:r>
          </a:p>
          <a:p>
            <a:r>
              <a:rPr lang="en-US" dirty="0"/>
              <a:t>LIMIT 10</a:t>
            </a:r>
          </a:p>
        </p:txBody>
      </p:sp>
      <p:sp>
        <p:nvSpPr>
          <p:cNvPr id="4" name="Slide Number Placeholder 3"/>
          <p:cNvSpPr>
            <a:spLocks noGrp="1"/>
          </p:cNvSpPr>
          <p:nvPr>
            <p:ph type="sldNum" sz="quarter" idx="5"/>
          </p:nvPr>
        </p:nvSpPr>
        <p:spPr/>
        <p:txBody>
          <a:bodyPr/>
          <a:lstStyle/>
          <a:p>
            <a:fld id="{15523813-D244-46E4-A90B-3055E2F344A8}" type="slidenum">
              <a:rPr lang="en-US" smtClean="0"/>
              <a:t>109</a:t>
            </a:fld>
            <a:endParaRPr lang="en-US"/>
          </a:p>
        </p:txBody>
      </p:sp>
    </p:spTree>
    <p:extLst>
      <p:ext uri="{BB962C8B-B14F-4D97-AF65-F5344CB8AC3E}">
        <p14:creationId xmlns:p14="http://schemas.microsoft.com/office/powerpoint/2010/main" val="33963937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a:t>
            </a:r>
          </a:p>
          <a:p>
            <a:r>
              <a:rPr lang="en-US" dirty="0"/>
              <a:t>FROM </a:t>
            </a:r>
            <a:r>
              <a:rPr lang="en-US" dirty="0" err="1"/>
              <a:t>mfg:My_Favourites_Graph</a:t>
            </a:r>
            <a:endParaRPr lang="en-US" dirty="0"/>
          </a:p>
          <a:p>
            <a:r>
              <a:rPr lang="en-US" dirty="0"/>
              <a:t>WHERE {</a:t>
            </a:r>
          </a:p>
          <a:p>
            <a:r>
              <a:rPr lang="en-US" dirty="0"/>
              <a:t>  ?s ?p ?o</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110</a:t>
            </a:fld>
            <a:endParaRPr lang="en-US"/>
          </a:p>
        </p:txBody>
      </p:sp>
    </p:spTree>
    <p:extLst>
      <p:ext uri="{BB962C8B-B14F-4D97-AF65-F5344CB8AC3E}">
        <p14:creationId xmlns:p14="http://schemas.microsoft.com/office/powerpoint/2010/main" val="20322711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Referring to the previous two lectures, insert the following named graph and triples into the database. Make sure to specify the format as </a:t>
            </a:r>
            <a:r>
              <a:rPr lang="en-US" sz="1200" b="0" i="0" kern="1200" dirty="0" err="1">
                <a:solidFill>
                  <a:schemeClr val="tx1"/>
                </a:solidFill>
                <a:effectLst/>
                <a:latin typeface="+mn-lt"/>
                <a:ea typeface="+mn-ea"/>
                <a:cs typeface="+mn-cs"/>
              </a:rPr>
              <a:t>TriG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PREFIX </a:t>
            </a:r>
            <a:r>
              <a:rPr lang="en-US" sz="1200" b="0" i="0" kern="1200" dirty="0" err="1">
                <a:solidFill>
                  <a:schemeClr val="tx1"/>
                </a:solidFill>
                <a:effectLst/>
                <a:latin typeface="+mn-lt"/>
                <a:ea typeface="+mn-ea"/>
                <a:cs typeface="+mn-cs"/>
              </a:rPr>
              <a:t>mfg</a:t>
            </a:r>
            <a:r>
              <a:rPr lang="en-US" sz="1200" b="0" i="0" kern="1200" dirty="0">
                <a:solidFill>
                  <a:schemeClr val="tx1"/>
                </a:solidFill>
                <a:effectLst/>
                <a:latin typeface="+mn-lt"/>
                <a:ea typeface="+mn-ea"/>
                <a:cs typeface="+mn-cs"/>
              </a:rPr>
              <a:t>: &lt;http://myfavs-graph.com/&gt;</a:t>
            </a:r>
          </a:p>
          <a:p>
            <a:r>
              <a:rPr lang="en-US" sz="1200" b="0" i="0" kern="1200" dirty="0">
                <a:solidFill>
                  <a:schemeClr val="tx1"/>
                </a:solidFill>
                <a:effectLst/>
                <a:latin typeface="+mn-lt"/>
                <a:ea typeface="+mn-ea"/>
                <a:cs typeface="+mn-cs"/>
              </a:rPr>
              <a:t> </a:t>
            </a:r>
          </a:p>
          <a:p>
            <a:r>
              <a:rPr lang="en-US" sz="1200" b="0" i="0" kern="1200" dirty="0" err="1">
                <a:solidFill>
                  <a:schemeClr val="tx1"/>
                </a:solidFill>
                <a:effectLst/>
                <a:latin typeface="+mn-lt"/>
                <a:ea typeface="+mn-ea"/>
                <a:cs typeface="+mn-cs"/>
              </a:rPr>
              <a:t>mfg:My_Favourites_Graph</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Bugs_Bunny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mfg:has_an_appetite_for</a:t>
            </a:r>
            <a:r>
              <a:rPr lang="en-US" sz="1200" b="0" i="0" kern="1200" dirty="0">
                <a:solidFill>
                  <a:schemeClr val="tx1"/>
                </a:solidFill>
                <a:effectLst/>
                <a:latin typeface="+mn-lt"/>
                <a:ea typeface="+mn-ea"/>
                <a:cs typeface="+mn-cs"/>
              </a:rPr>
              <a:t> "Carrots" .</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Daffy_Duck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mfg:has_an_appetite_for</a:t>
            </a:r>
            <a:r>
              <a:rPr lang="en-US" sz="1200" b="0" i="0" kern="1200" dirty="0">
                <a:solidFill>
                  <a:schemeClr val="tx1"/>
                </a:solidFill>
                <a:effectLst/>
                <a:latin typeface="+mn-lt"/>
                <a:ea typeface="+mn-ea"/>
                <a:cs typeface="+mn-cs"/>
              </a:rPr>
              <a:t> "Spaghetti &amp; Meatballs" .</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mfg:has_an_appetite_for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Bugs_Bunny</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Then, compose and run a SPARQL query to interrogate the above named graph. The query should surface results for only Looney Tunes characters that have an appetite for other Looney Tunes characters, as opposed to string values.</a:t>
            </a:r>
          </a:p>
          <a:p>
            <a:r>
              <a:rPr lang="en-US" sz="1200" b="0" i="0" kern="1200" dirty="0">
                <a:solidFill>
                  <a:schemeClr val="tx1"/>
                </a:solidFill>
                <a:effectLst/>
                <a:latin typeface="+mn-lt"/>
                <a:ea typeface="+mn-ea"/>
                <a:cs typeface="+mn-cs"/>
              </a:rPr>
              <a:t>Tip: This named graph doesn't contain the triples for the </a:t>
            </a:r>
            <a:r>
              <a:rPr lang="en-US" sz="1200" b="0" i="0" kern="1200" dirty="0" err="1">
                <a:solidFill>
                  <a:schemeClr val="tx1"/>
                </a:solidFill>
                <a:effectLst/>
                <a:latin typeface="+mn-lt"/>
                <a:ea typeface="+mn-ea"/>
                <a:cs typeface="+mn-cs"/>
              </a:rPr>
              <a:t>rdf:type</a:t>
            </a:r>
            <a:r>
              <a:rPr lang="en-US" sz="1200" b="0" i="0" kern="1200" dirty="0">
                <a:solidFill>
                  <a:schemeClr val="tx1"/>
                </a:solidFill>
                <a:effectLst/>
                <a:latin typeface="+mn-lt"/>
                <a:ea typeface="+mn-ea"/>
                <a:cs typeface="+mn-cs"/>
              </a:rPr>
              <a:t> of the Looney Tunes characters. To ensure you get the correct list back, use FILTER and the function </a:t>
            </a:r>
            <a:r>
              <a:rPr lang="en-US" sz="1200" b="0" i="0" kern="1200" dirty="0" err="1">
                <a:solidFill>
                  <a:schemeClr val="tx1"/>
                </a:solidFill>
                <a:effectLst/>
                <a:latin typeface="+mn-lt"/>
                <a:ea typeface="+mn-ea"/>
                <a:cs typeface="+mn-cs"/>
              </a:rPr>
              <a:t>isIRI</a:t>
            </a:r>
            <a:r>
              <a:rPr lang="en-US" sz="1200" b="0" i="0" kern="1200" dirty="0">
                <a:solidFill>
                  <a:schemeClr val="tx1"/>
                </a:solidFill>
                <a:effectLst/>
                <a:latin typeface="+mn-lt"/>
                <a:ea typeface="+mn-ea"/>
                <a:cs typeface="+mn-cs"/>
              </a:rPr>
              <a:t> to check if a character is an actual IRI.</a:t>
            </a:r>
          </a:p>
          <a:p>
            <a:r>
              <a:rPr lang="en-US" dirty="0"/>
              <a: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?c1 ?c2</a:t>
            </a:r>
          </a:p>
          <a:p>
            <a:r>
              <a:rPr lang="en-US" dirty="0"/>
              <a:t>FROM </a:t>
            </a:r>
            <a:r>
              <a:rPr lang="en-US" dirty="0" err="1"/>
              <a:t>mfg:My_Favourites_Graph</a:t>
            </a:r>
            <a:endParaRPr lang="en-US" dirty="0"/>
          </a:p>
          <a:p>
            <a:r>
              <a:rPr lang="en-US" dirty="0"/>
              <a:t>WHERE {</a:t>
            </a:r>
          </a:p>
          <a:p>
            <a:r>
              <a:rPr lang="en-US" dirty="0"/>
              <a:t>    ?c1 </a:t>
            </a:r>
            <a:r>
              <a:rPr lang="en-US" dirty="0" err="1"/>
              <a:t>mfg:has_an_appetite_for</a:t>
            </a:r>
            <a:r>
              <a:rPr lang="en-US" dirty="0"/>
              <a:t> ?c2</a:t>
            </a:r>
          </a:p>
          <a:p>
            <a:r>
              <a:rPr lang="en-US" dirty="0"/>
              <a:t>    FILTER(</a:t>
            </a:r>
            <a:r>
              <a:rPr lang="en-US" dirty="0" err="1"/>
              <a:t>isIRI</a:t>
            </a:r>
            <a:r>
              <a:rPr lang="en-US" dirty="0"/>
              <a:t>(?c2))</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111</a:t>
            </a:fld>
            <a:endParaRPr lang="en-US"/>
          </a:p>
        </p:txBody>
      </p:sp>
    </p:spTree>
    <p:extLst>
      <p:ext uri="{BB962C8B-B14F-4D97-AF65-F5344CB8AC3E}">
        <p14:creationId xmlns:p14="http://schemas.microsoft.com/office/powerpoint/2010/main" val="337721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 &lt;http://looneytunes-graph.com/&gt;PREFIX </a:t>
            </a:r>
            <a:r>
              <a:rPr lang="en-US" dirty="0" err="1"/>
              <a:t>rdf</a:t>
            </a:r>
            <a:r>
              <a:rPr lang="en-US" dirty="0"/>
              <a:t>: &lt;http://www.w3.org/1999/02/22-rdf-syntax-ns#&gt;PREFIX </a:t>
            </a:r>
            <a:r>
              <a:rPr lang="en-US" dirty="0" err="1"/>
              <a:t>xsd</a:t>
            </a:r>
            <a:r>
              <a:rPr lang="en-US" dirty="0"/>
              <a:t>: &lt;http://www.w3.org/2001/XMLSchema#&gt;# Bugs </a:t>
            </a:r>
            <a:r>
              <a:rPr lang="en-US" dirty="0" err="1"/>
              <a:t>Bunny:Bugs_Bunny</a:t>
            </a:r>
            <a:r>
              <a:rPr lang="en-US" dirty="0"/>
              <a:t> a :</a:t>
            </a:r>
            <a:r>
              <a:rPr lang="en-US" dirty="0" err="1"/>
              <a:t>Looney_Tunes_Character</a:t>
            </a:r>
            <a:r>
              <a:rPr lang="en-US" dirty="0"/>
              <a:t> ;  :name "Bugs Bunny" ;  :species "Hare" ;  :gender "Male" ;  :</a:t>
            </a:r>
            <a:r>
              <a:rPr lang="en-US" dirty="0" err="1"/>
              <a:t>made_debut_appearance_in</a:t>
            </a:r>
            <a:r>
              <a:rPr lang="en-US" dirty="0"/>
              <a:t> :</a:t>
            </a:r>
            <a:r>
              <a:rPr lang="en-US" dirty="0" err="1"/>
              <a:t>A_Wild_Hare</a:t>
            </a:r>
            <a:r>
              <a:rPr lang="en-US" dirty="0"/>
              <a:t> ;  :</a:t>
            </a:r>
            <a:r>
              <a:rPr lang="en-US" dirty="0" err="1"/>
              <a:t>created_by</a:t>
            </a:r>
            <a:r>
              <a:rPr lang="en-US" dirty="0"/>
              <a:t> :</a:t>
            </a:r>
            <a:r>
              <a:rPr lang="en-US" dirty="0" err="1"/>
              <a:t>Tex_Avery</a:t>
            </a:r>
            <a:r>
              <a:rPr lang="en-US" dirty="0"/>
              <a:t> ;  :</a:t>
            </a:r>
            <a:r>
              <a:rPr lang="en-US" dirty="0" err="1"/>
              <a:t>personality_trait</a:t>
            </a:r>
            <a:r>
              <a:rPr lang="en-US" dirty="0"/>
              <a:t> "Cunning" , "Charismatic" , "Smart" ;  :</a:t>
            </a:r>
            <a:r>
              <a:rPr lang="en-US" dirty="0" err="1"/>
              <a:t>known_for_catchphrase</a:t>
            </a:r>
            <a:r>
              <a:rPr lang="en-US" dirty="0"/>
              <a:t> "What's up, doc?" .# A Wild </a:t>
            </a:r>
            <a:r>
              <a:rPr lang="en-US" dirty="0" err="1"/>
              <a:t>Hare:A_Wild_Hare</a:t>
            </a:r>
            <a:r>
              <a:rPr lang="en-US" dirty="0"/>
              <a:t> a :Short ;  :</a:t>
            </a:r>
            <a:r>
              <a:rPr lang="en-US" dirty="0" err="1"/>
              <a:t>release_date</a:t>
            </a:r>
            <a:r>
              <a:rPr lang="en-US" dirty="0"/>
              <a:t> "1940-07-27"^^</a:t>
            </a:r>
            <a:r>
              <a:rPr lang="en-US" dirty="0" err="1"/>
              <a:t>xsd:date</a:t>
            </a:r>
            <a:r>
              <a:rPr lang="en-US" dirty="0"/>
              <a:t> .# </a:t>
            </a:r>
            <a:r>
              <a:rPr lang="en-US" dirty="0" err="1"/>
              <a:t>Tex</a:t>
            </a:r>
            <a:r>
              <a:rPr lang="en-US" dirty="0"/>
              <a:t> </a:t>
            </a:r>
            <a:r>
              <a:rPr lang="en-US" dirty="0" err="1"/>
              <a:t>Avery:Tex_Avery</a:t>
            </a:r>
            <a:r>
              <a:rPr lang="en-US" dirty="0"/>
              <a:t> a :Person ;  :name "Frederick Bean Avery" ;   :</a:t>
            </a:r>
            <a:r>
              <a:rPr lang="en-US" dirty="0" err="1"/>
              <a:t>born_on</a:t>
            </a:r>
            <a:r>
              <a:rPr lang="en-US" dirty="0"/>
              <a:t> "1908-02-26"^^</a:t>
            </a:r>
            <a:r>
              <a:rPr lang="en-US" dirty="0" err="1"/>
              <a:t>xsd:date</a:t>
            </a:r>
            <a:r>
              <a:rPr lang="en-US" dirty="0"/>
              <a:t> ;  :</a:t>
            </a:r>
            <a:r>
              <a:rPr lang="en-US" dirty="0" err="1"/>
              <a:t>died_on</a:t>
            </a:r>
            <a:r>
              <a:rPr lang="en-US" dirty="0"/>
              <a:t> "1980-08-26"^^</a:t>
            </a:r>
            <a:r>
              <a:rPr lang="en-US" dirty="0" err="1"/>
              <a:t>xsd:date</a:t>
            </a:r>
            <a:r>
              <a:rPr lang="en-US" dirty="0"/>
              <a:t> .  # Daffy </a:t>
            </a:r>
            <a:r>
              <a:rPr lang="en-US" dirty="0" err="1"/>
              <a:t>Duck:Daffy_Duck</a:t>
            </a:r>
            <a:r>
              <a:rPr lang="en-US" dirty="0"/>
              <a:t> a :</a:t>
            </a:r>
            <a:r>
              <a:rPr lang="en-US" dirty="0" err="1"/>
              <a:t>Looney_Tunes_Character</a:t>
            </a:r>
            <a:r>
              <a:rPr lang="en-US" dirty="0"/>
              <a:t> ;  :name "Daffy Damas Duck" ;  :species "American Black Duck" ;  :gender "Male" ;  :</a:t>
            </a:r>
            <a:r>
              <a:rPr lang="en-US" dirty="0" err="1"/>
              <a:t>made_debut_appearance_in</a:t>
            </a:r>
            <a:r>
              <a:rPr lang="en-US" dirty="0"/>
              <a:t> :</a:t>
            </a:r>
            <a:r>
              <a:rPr lang="en-US" dirty="0" err="1"/>
              <a:t>Porkys_Duck_Hunt</a:t>
            </a:r>
            <a:r>
              <a:rPr lang="en-US" dirty="0"/>
              <a:t> ;  :</a:t>
            </a:r>
            <a:r>
              <a:rPr lang="en-US" dirty="0" err="1"/>
              <a:t>created_by</a:t>
            </a:r>
            <a:r>
              <a:rPr lang="en-US" dirty="0"/>
              <a:t> :</a:t>
            </a:r>
            <a:r>
              <a:rPr lang="en-US" dirty="0" err="1"/>
              <a:t>Tex_Avery</a:t>
            </a:r>
            <a:r>
              <a:rPr lang="en-US" dirty="0"/>
              <a:t> ;  :</a:t>
            </a:r>
            <a:r>
              <a:rPr lang="en-US" dirty="0" err="1"/>
              <a:t>personality_trait</a:t>
            </a:r>
            <a:r>
              <a:rPr lang="en-US" dirty="0"/>
              <a:t> "Assertive" , "Unrestrained" , "Combative" ;  :</a:t>
            </a:r>
            <a:r>
              <a:rPr lang="en-US" dirty="0" err="1"/>
              <a:t>known_for_catchphrase</a:t>
            </a:r>
            <a:r>
              <a:rPr lang="en-US" dirty="0"/>
              <a:t> "You're despicable!" .# Porky's Duck </a:t>
            </a:r>
            <a:r>
              <a:rPr lang="en-US" dirty="0" err="1"/>
              <a:t>Hunt:Porkys_Duck_Hunt</a:t>
            </a:r>
            <a:r>
              <a:rPr lang="en-US" dirty="0"/>
              <a:t> a :Short ;  :</a:t>
            </a:r>
            <a:r>
              <a:rPr lang="en-US" dirty="0" err="1"/>
              <a:t>release_date</a:t>
            </a:r>
            <a:r>
              <a:rPr lang="en-US" dirty="0"/>
              <a:t> "1937-04-17"^^</a:t>
            </a:r>
            <a:r>
              <a:rPr lang="en-US" dirty="0" err="1"/>
              <a:t>xsd:date</a:t>
            </a:r>
            <a:r>
              <a:rPr lang="en-US" dirty="0"/>
              <a:t> .# Sylvester :Sylvester a :</a:t>
            </a:r>
            <a:r>
              <a:rPr lang="en-US" dirty="0" err="1"/>
              <a:t>Looney_Tunes_Character</a:t>
            </a:r>
            <a:r>
              <a:rPr lang="en-US" dirty="0"/>
              <a:t> ;  :name "Sylvester James Pussycat, Sr." ;  :species "Tuxedo Cat" ;  :gender "Male" ;  :</a:t>
            </a:r>
            <a:r>
              <a:rPr lang="en-US" dirty="0" err="1"/>
              <a:t>made_debut_appearance_in</a:t>
            </a:r>
            <a:r>
              <a:rPr lang="en-US" dirty="0"/>
              <a:t> :</a:t>
            </a:r>
            <a:r>
              <a:rPr lang="en-US" dirty="0" err="1"/>
              <a:t>Life_With_Feathers</a:t>
            </a:r>
            <a:r>
              <a:rPr lang="en-US" dirty="0"/>
              <a:t> ;  :</a:t>
            </a:r>
            <a:r>
              <a:rPr lang="en-US" dirty="0" err="1"/>
              <a:t>created_by</a:t>
            </a:r>
            <a:r>
              <a:rPr lang="en-US" dirty="0"/>
              <a:t> :</a:t>
            </a:r>
            <a:r>
              <a:rPr lang="en-US" dirty="0" err="1"/>
              <a:t>Friz_Freleng</a:t>
            </a:r>
            <a:r>
              <a:rPr lang="en-US" dirty="0"/>
              <a:t> ;  :</a:t>
            </a:r>
            <a:r>
              <a:rPr lang="en-US" dirty="0" err="1"/>
              <a:t>personality_trait</a:t>
            </a:r>
            <a:r>
              <a:rPr lang="en-US" dirty="0"/>
              <a:t> "Proud" , "Persistent" , "Loser" ;  :</a:t>
            </a:r>
            <a:r>
              <a:rPr lang="en-US" dirty="0" err="1"/>
              <a:t>known_for_catchphrase</a:t>
            </a:r>
            <a:r>
              <a:rPr lang="en-US" dirty="0"/>
              <a:t> "</a:t>
            </a:r>
            <a:r>
              <a:rPr lang="en-US" dirty="0" err="1"/>
              <a:t>Sufferin</a:t>
            </a:r>
            <a:r>
              <a:rPr lang="en-US" dirty="0"/>
              <a:t>' Succotash" .# Life With </a:t>
            </a:r>
            <a:r>
              <a:rPr lang="en-US" dirty="0" err="1"/>
              <a:t>Feathers:Life_With_Feathers</a:t>
            </a:r>
            <a:r>
              <a:rPr lang="en-US" dirty="0"/>
              <a:t> a :Short ;  :</a:t>
            </a:r>
            <a:r>
              <a:rPr lang="en-US" dirty="0" err="1"/>
              <a:t>release_date</a:t>
            </a:r>
            <a:r>
              <a:rPr lang="en-US" dirty="0"/>
              <a:t> "1945-03-24"^^</a:t>
            </a:r>
            <a:r>
              <a:rPr lang="en-US" dirty="0" err="1"/>
              <a:t>xsd:date</a:t>
            </a:r>
            <a:r>
              <a:rPr lang="en-US" dirty="0"/>
              <a:t> .# </a:t>
            </a:r>
            <a:r>
              <a:rPr lang="en-US" dirty="0" err="1"/>
              <a:t>Friz</a:t>
            </a:r>
            <a:r>
              <a:rPr lang="en-US" dirty="0"/>
              <a:t> </a:t>
            </a:r>
            <a:r>
              <a:rPr lang="en-US" dirty="0" err="1"/>
              <a:t>Frelang:Friz_Freleng</a:t>
            </a:r>
            <a:r>
              <a:rPr lang="en-US" dirty="0"/>
              <a:t> a :Person ;  :name "Isadore </a:t>
            </a:r>
            <a:r>
              <a:rPr lang="en-US" dirty="0" err="1"/>
              <a:t>Freleng</a:t>
            </a:r>
            <a:r>
              <a:rPr lang="en-US" dirty="0"/>
              <a:t>" ;  :</a:t>
            </a:r>
            <a:r>
              <a:rPr lang="en-US" dirty="0" err="1"/>
              <a:t>born_on</a:t>
            </a:r>
            <a:r>
              <a:rPr lang="en-US" dirty="0"/>
              <a:t> "1905-08-21"^^</a:t>
            </a:r>
            <a:r>
              <a:rPr lang="en-US" dirty="0" err="1"/>
              <a:t>xsd:date</a:t>
            </a:r>
            <a:r>
              <a:rPr lang="en-US" dirty="0"/>
              <a:t> ;  :</a:t>
            </a:r>
            <a:r>
              <a:rPr lang="en-US" dirty="0" err="1"/>
              <a:t>died_on</a:t>
            </a:r>
            <a:r>
              <a:rPr lang="en-US" dirty="0"/>
              <a:t> "1995-05-26"^^</a:t>
            </a:r>
            <a:r>
              <a:rPr lang="en-US" dirty="0" err="1"/>
              <a:t>xsd:date</a:t>
            </a:r>
            <a:r>
              <a:rPr lang="en-US" dirty="0"/>
              <a:t> .# </a:t>
            </a:r>
            <a:r>
              <a:rPr lang="en-US" dirty="0" err="1"/>
              <a:t>Taz:Taz</a:t>
            </a:r>
            <a:r>
              <a:rPr lang="en-US" dirty="0"/>
              <a:t> a :</a:t>
            </a:r>
            <a:r>
              <a:rPr lang="en-US" dirty="0" err="1"/>
              <a:t>Looney_Tunes_Character</a:t>
            </a:r>
            <a:r>
              <a:rPr lang="en-US" dirty="0"/>
              <a:t> ;  :name "Tasmanian Devil" ;  :gender "Male" ;  :species "Tasmanian Devil" ;  :</a:t>
            </a:r>
            <a:r>
              <a:rPr lang="en-US" dirty="0" err="1"/>
              <a:t>made_debut_appearance_in</a:t>
            </a:r>
            <a:r>
              <a:rPr lang="en-US" dirty="0"/>
              <a:t> :</a:t>
            </a:r>
            <a:r>
              <a:rPr lang="en-US" dirty="0" err="1"/>
              <a:t>Devil_May_Hare</a:t>
            </a:r>
            <a:r>
              <a:rPr lang="en-US" dirty="0"/>
              <a:t> ;  :</a:t>
            </a:r>
            <a:r>
              <a:rPr lang="en-US" dirty="0" err="1"/>
              <a:t>created_by</a:t>
            </a:r>
            <a:r>
              <a:rPr lang="en-US" dirty="0"/>
              <a:t> :</a:t>
            </a:r>
            <a:r>
              <a:rPr lang="en-US" dirty="0" err="1"/>
              <a:t>Robert_McKimson</a:t>
            </a:r>
            <a:r>
              <a:rPr lang="en-US" dirty="0"/>
              <a:t> , :</a:t>
            </a:r>
            <a:r>
              <a:rPr lang="en-US" dirty="0" err="1"/>
              <a:t>Sid_Marcus</a:t>
            </a:r>
            <a:r>
              <a:rPr lang="en-US" dirty="0"/>
              <a:t> ;  :</a:t>
            </a:r>
            <a:r>
              <a:rPr lang="en-US" dirty="0" err="1"/>
              <a:t>personality_trait</a:t>
            </a:r>
            <a:r>
              <a:rPr lang="en-US" dirty="0"/>
              <a:t> "Dim-witted" , "Short-tempered" , "Impatient" .# Devil May </a:t>
            </a:r>
            <a:r>
              <a:rPr lang="en-US" dirty="0" err="1"/>
              <a:t>Hare:Devil_May_Hare</a:t>
            </a:r>
            <a:r>
              <a:rPr lang="en-US" dirty="0"/>
              <a:t> a :Short ;  :</a:t>
            </a:r>
            <a:r>
              <a:rPr lang="en-US" dirty="0" err="1"/>
              <a:t>release_date</a:t>
            </a:r>
            <a:r>
              <a:rPr lang="en-US" dirty="0"/>
              <a:t> "1954-06-19"^^</a:t>
            </a:r>
            <a:r>
              <a:rPr lang="en-US" dirty="0" err="1"/>
              <a:t>xsd:date</a:t>
            </a:r>
            <a:r>
              <a:rPr lang="en-US" dirty="0"/>
              <a:t> .# Robert </a:t>
            </a:r>
            <a:r>
              <a:rPr lang="en-US" dirty="0" err="1"/>
              <a:t>McKimson:Robert_McKimson</a:t>
            </a:r>
            <a:r>
              <a:rPr lang="en-US" dirty="0"/>
              <a:t> a :Person ;  :name "Robert Porter </a:t>
            </a:r>
            <a:r>
              <a:rPr lang="en-US" dirty="0" err="1"/>
              <a:t>McKimson</a:t>
            </a:r>
            <a:r>
              <a:rPr lang="en-US" dirty="0"/>
              <a:t>, Sr." ;  :</a:t>
            </a:r>
            <a:r>
              <a:rPr lang="en-US" dirty="0" err="1"/>
              <a:t>born_on</a:t>
            </a:r>
            <a:r>
              <a:rPr lang="en-US" dirty="0"/>
              <a:t> "1910-10-13"^^</a:t>
            </a:r>
            <a:r>
              <a:rPr lang="en-US" dirty="0" err="1"/>
              <a:t>xsd:date</a:t>
            </a:r>
            <a:r>
              <a:rPr lang="en-US" dirty="0"/>
              <a:t> ;  :</a:t>
            </a:r>
            <a:r>
              <a:rPr lang="en-US" dirty="0" err="1"/>
              <a:t>died_on</a:t>
            </a:r>
            <a:r>
              <a:rPr lang="en-US" dirty="0"/>
              <a:t> "1977-09-29"^^</a:t>
            </a:r>
            <a:r>
              <a:rPr lang="en-US" dirty="0" err="1"/>
              <a:t>xsd:date</a:t>
            </a:r>
            <a:r>
              <a:rPr lang="en-US" dirty="0"/>
              <a:t> .# Sid </a:t>
            </a:r>
            <a:r>
              <a:rPr lang="en-US" dirty="0" err="1"/>
              <a:t>Marcus:Sid_Marcus</a:t>
            </a:r>
            <a:r>
              <a:rPr lang="en-US" dirty="0"/>
              <a:t> a :Person ;  :name "Sidney Marcus" ;  :</a:t>
            </a:r>
            <a:r>
              <a:rPr lang="en-US" dirty="0" err="1"/>
              <a:t>born_on</a:t>
            </a:r>
            <a:r>
              <a:rPr lang="en-US" dirty="0"/>
              <a:t> "1877-10-14"^^</a:t>
            </a:r>
            <a:r>
              <a:rPr lang="en-US" dirty="0" err="1"/>
              <a:t>xsd:date</a:t>
            </a:r>
            <a:r>
              <a:rPr lang="en-US" dirty="0"/>
              <a:t> ;  :</a:t>
            </a:r>
            <a:r>
              <a:rPr lang="en-US" dirty="0" err="1"/>
              <a:t>died_on</a:t>
            </a:r>
            <a:r>
              <a:rPr lang="en-US" dirty="0"/>
              <a:t> "1979-01-31"^^</a:t>
            </a:r>
            <a:r>
              <a:rPr lang="en-US" dirty="0" err="1"/>
              <a:t>xsd:date</a:t>
            </a:r>
            <a:r>
              <a:rPr lang="en-US"/>
              <a:t> .</a:t>
            </a:r>
          </a:p>
        </p:txBody>
      </p:sp>
      <p:sp>
        <p:nvSpPr>
          <p:cNvPr id="4" name="Slide Number Placeholder 3"/>
          <p:cNvSpPr>
            <a:spLocks noGrp="1"/>
          </p:cNvSpPr>
          <p:nvPr>
            <p:ph type="sldNum" sz="quarter" idx="5"/>
          </p:nvPr>
        </p:nvSpPr>
        <p:spPr/>
        <p:txBody>
          <a:bodyPr/>
          <a:lstStyle/>
          <a:p>
            <a:fld id="{15523813-D244-46E4-A90B-3055E2F344A8}" type="slidenum">
              <a:rPr lang="en-US" smtClean="0"/>
              <a:t>24</a:t>
            </a:fld>
            <a:endParaRPr lang="en-US"/>
          </a:p>
        </p:txBody>
      </p:sp>
    </p:spTree>
    <p:extLst>
      <p:ext uri="{BB962C8B-B14F-4D97-AF65-F5344CB8AC3E}">
        <p14:creationId xmlns:p14="http://schemas.microsoft.com/office/powerpoint/2010/main" val="1753476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PREFIX </a:t>
            </a:r>
            <a:r>
              <a:rPr lang="en-US" dirty="0" err="1"/>
              <a:t>xsd</a:t>
            </a:r>
            <a:r>
              <a:rPr lang="en-US" dirty="0"/>
              <a:t>: &lt;http://www.w3.org/2001/XMLSchema#&gt;</a:t>
            </a:r>
          </a:p>
          <a:p>
            <a:r>
              <a:rPr lang="en-US" dirty="0"/>
              <a:t>PREFIX </a:t>
            </a:r>
            <a:r>
              <a:rPr lang="en-US" dirty="0" err="1"/>
              <a:t>rdf</a:t>
            </a:r>
            <a:r>
              <a:rPr lang="en-US" dirty="0"/>
              <a:t>: &lt;http://www.w3.org/1999/02/22-rdf-syntax-ns#&gt;</a:t>
            </a:r>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DROP GRAPH </a:t>
            </a:r>
            <a:r>
              <a:rPr lang="en-US" dirty="0" err="1"/>
              <a:t>mfg:My_Favourites_Graph</a:t>
            </a:r>
            <a:endParaRPr lang="en-US" dirty="0"/>
          </a:p>
          <a:p>
            <a:endParaRPr lang="en-US" dirty="0"/>
          </a:p>
          <a:p>
            <a:r>
              <a:rPr lang="en-US" dirty="0"/>
              <a:t>---------------------------------------------------------</a:t>
            </a:r>
          </a:p>
          <a:p>
            <a:endParaRPr lang="en-US" dirty="0"/>
          </a:p>
          <a:p>
            <a:r>
              <a:rPr lang="en-US" dirty="0"/>
              <a:t>PREFIX : &lt;http://looneytunes-graph.com/&gt;</a:t>
            </a:r>
          </a:p>
          <a:p>
            <a:r>
              <a:rPr lang="en-US" dirty="0"/>
              <a:t>PREFIX </a:t>
            </a:r>
            <a:r>
              <a:rPr lang="en-US" dirty="0" err="1"/>
              <a:t>mfg</a:t>
            </a:r>
            <a:r>
              <a:rPr lang="en-US" dirty="0"/>
              <a:t>: &lt;http://myfavs-graph.com/&gt;</a:t>
            </a:r>
          </a:p>
          <a:p>
            <a:endParaRPr lang="en-US" dirty="0"/>
          </a:p>
          <a:p>
            <a:r>
              <a:rPr lang="en-US" dirty="0"/>
              <a:t>SELECT *</a:t>
            </a:r>
          </a:p>
          <a:p>
            <a:r>
              <a:rPr lang="en-US" dirty="0"/>
              <a:t>FROM </a:t>
            </a:r>
            <a:r>
              <a:rPr lang="en-US" dirty="0" err="1"/>
              <a:t>mfg:My_Favourites_Graph</a:t>
            </a:r>
            <a:endParaRPr lang="en-US" dirty="0"/>
          </a:p>
          <a:p>
            <a:r>
              <a:rPr lang="en-US" dirty="0"/>
              <a:t>WHERE {</a:t>
            </a:r>
          </a:p>
          <a:p>
            <a:r>
              <a:rPr lang="en-US" dirty="0"/>
              <a:t>    ?s ?p ?o    </a:t>
            </a:r>
          </a:p>
          <a:p>
            <a:r>
              <a:rPr lang="en-US" dirty="0"/>
              <a:t>}</a:t>
            </a:r>
          </a:p>
        </p:txBody>
      </p:sp>
      <p:sp>
        <p:nvSpPr>
          <p:cNvPr id="4" name="Slide Number Placeholder 3"/>
          <p:cNvSpPr>
            <a:spLocks noGrp="1"/>
          </p:cNvSpPr>
          <p:nvPr>
            <p:ph type="sldNum" sz="quarter" idx="5"/>
          </p:nvPr>
        </p:nvSpPr>
        <p:spPr/>
        <p:txBody>
          <a:bodyPr/>
          <a:lstStyle/>
          <a:p>
            <a:fld id="{15523813-D244-46E4-A90B-3055E2F344A8}" type="slidenum">
              <a:rPr lang="en-US" smtClean="0"/>
              <a:t>112</a:t>
            </a:fld>
            <a:endParaRPr lang="en-US"/>
          </a:p>
        </p:txBody>
      </p:sp>
    </p:spTree>
    <p:extLst>
      <p:ext uri="{BB962C8B-B14F-4D97-AF65-F5344CB8AC3E}">
        <p14:creationId xmlns:p14="http://schemas.microsoft.com/office/powerpoint/2010/main" val="2766339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types of things that exist in the graph?</a:t>
            </a:r>
          </a:p>
          <a:p>
            <a:r>
              <a:rPr lang="en-US" dirty="0"/>
              <a:t>SELECT DISTINCT ?t</a:t>
            </a:r>
          </a:p>
          <a:p>
            <a:r>
              <a:rPr lang="en-US" dirty="0"/>
              <a:t>WHERE {</a:t>
            </a:r>
          </a:p>
          <a:p>
            <a:r>
              <a:rPr lang="en-US" dirty="0"/>
              <a:t>    ?s a ?t</a:t>
            </a:r>
          </a:p>
          <a:p>
            <a:r>
              <a:rPr lang="en-US" dirty="0"/>
              <a:t>}</a:t>
            </a:r>
          </a:p>
          <a:p>
            <a:r>
              <a:rPr lang="en-US" dirty="0"/>
              <a:t>GROUP BY ?t</a:t>
            </a:r>
          </a:p>
          <a:p>
            <a:r>
              <a:rPr lang="en-US" dirty="0"/>
              <a:t>ORDER BY ASC(?t)</a:t>
            </a:r>
          </a:p>
        </p:txBody>
      </p:sp>
      <p:sp>
        <p:nvSpPr>
          <p:cNvPr id="4" name="Slide Number Placeholder 3"/>
          <p:cNvSpPr>
            <a:spLocks noGrp="1"/>
          </p:cNvSpPr>
          <p:nvPr>
            <p:ph type="sldNum" sz="quarter" idx="5"/>
          </p:nvPr>
        </p:nvSpPr>
        <p:spPr/>
        <p:txBody>
          <a:bodyPr/>
          <a:lstStyle/>
          <a:p>
            <a:fld id="{15523813-D244-46E4-A90B-3055E2F344A8}" type="slidenum">
              <a:rPr lang="en-US" smtClean="0"/>
              <a:t>113</a:t>
            </a:fld>
            <a:endParaRPr lang="en-US"/>
          </a:p>
        </p:txBody>
      </p:sp>
    </p:spTree>
    <p:extLst>
      <p:ext uri="{BB962C8B-B14F-4D97-AF65-F5344CB8AC3E}">
        <p14:creationId xmlns:p14="http://schemas.microsoft.com/office/powerpoint/2010/main" val="28721133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the types of things that exist in the graph?</a:t>
            </a:r>
          </a:p>
          <a:p>
            <a:r>
              <a:rPr lang="en-US" dirty="0"/>
              <a:t>SELECT DISTINCT ?p</a:t>
            </a:r>
          </a:p>
          <a:p>
            <a:r>
              <a:rPr lang="en-US" dirty="0"/>
              <a:t>WHERE {</a:t>
            </a:r>
          </a:p>
          <a:p>
            <a:r>
              <a:rPr lang="en-US" dirty="0"/>
              <a:t>    ?s ?p ?o</a:t>
            </a:r>
          </a:p>
          <a:p>
            <a:r>
              <a:rPr lang="en-US" dirty="0"/>
              <a:t>}</a:t>
            </a:r>
          </a:p>
          <a:p>
            <a:r>
              <a:rPr lang="en-US" dirty="0"/>
              <a:t>ORDER BY ASC(?p)</a:t>
            </a:r>
          </a:p>
        </p:txBody>
      </p:sp>
      <p:sp>
        <p:nvSpPr>
          <p:cNvPr id="4" name="Slide Number Placeholder 3"/>
          <p:cNvSpPr>
            <a:spLocks noGrp="1"/>
          </p:cNvSpPr>
          <p:nvPr>
            <p:ph type="sldNum" sz="quarter" idx="5"/>
          </p:nvPr>
        </p:nvSpPr>
        <p:spPr/>
        <p:txBody>
          <a:bodyPr/>
          <a:lstStyle/>
          <a:p>
            <a:fld id="{15523813-D244-46E4-A90B-3055E2F344A8}" type="slidenum">
              <a:rPr lang="en-US" smtClean="0"/>
              <a:t>114</a:t>
            </a:fld>
            <a:endParaRPr lang="en-US"/>
          </a:p>
        </p:txBody>
      </p:sp>
    </p:spTree>
    <p:extLst>
      <p:ext uri="{BB962C8B-B14F-4D97-AF65-F5344CB8AC3E}">
        <p14:creationId xmlns:p14="http://schemas.microsoft.com/office/powerpoint/2010/main" val="36848000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fill vocabulary for the graph?</a:t>
            </a:r>
          </a:p>
          <a:p>
            <a:endParaRPr lang="en-US" dirty="0"/>
          </a:p>
          <a:p>
            <a:r>
              <a:rPr lang="en-US" dirty="0"/>
              <a:t>SELECT DISTINCT ?t ?p</a:t>
            </a:r>
          </a:p>
          <a:p>
            <a:r>
              <a:rPr lang="en-US" dirty="0"/>
              <a:t>WHERE {</a:t>
            </a:r>
          </a:p>
          <a:p>
            <a:r>
              <a:rPr lang="en-US" dirty="0"/>
              <a:t>    ?s ?p ?o;</a:t>
            </a:r>
          </a:p>
          <a:p>
            <a:r>
              <a:rPr lang="en-US" dirty="0"/>
              <a:t>       a ?t # s if of type t.</a:t>
            </a:r>
          </a:p>
          <a:p>
            <a:r>
              <a:rPr lang="en-US" dirty="0"/>
              <a:t>}</a:t>
            </a:r>
          </a:p>
          <a:p>
            <a:r>
              <a:rPr lang="en-US" dirty="0"/>
              <a:t>GROUP BY ?t ?p</a:t>
            </a:r>
          </a:p>
          <a:p>
            <a:r>
              <a:rPr lang="en-US" dirty="0"/>
              <a:t>ORDER BY ASC(?t) ASC(?p) </a:t>
            </a:r>
          </a:p>
        </p:txBody>
      </p:sp>
      <p:sp>
        <p:nvSpPr>
          <p:cNvPr id="4" name="Slide Number Placeholder 3"/>
          <p:cNvSpPr>
            <a:spLocks noGrp="1"/>
          </p:cNvSpPr>
          <p:nvPr>
            <p:ph type="sldNum" sz="quarter" idx="5"/>
          </p:nvPr>
        </p:nvSpPr>
        <p:spPr/>
        <p:txBody>
          <a:bodyPr/>
          <a:lstStyle/>
          <a:p>
            <a:fld id="{15523813-D244-46E4-A90B-3055E2F344A8}" type="slidenum">
              <a:rPr lang="en-US" smtClean="0"/>
              <a:t>115</a:t>
            </a:fld>
            <a:endParaRPr lang="en-US"/>
          </a:p>
        </p:txBody>
      </p:sp>
    </p:spTree>
    <p:extLst>
      <p:ext uri="{BB962C8B-B14F-4D97-AF65-F5344CB8AC3E}">
        <p14:creationId xmlns:p14="http://schemas.microsoft.com/office/powerpoint/2010/main" val="37554805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fill vocabulary for the graph?</a:t>
            </a:r>
          </a:p>
          <a:p>
            <a:endParaRPr lang="en-US" dirty="0"/>
          </a:p>
          <a:p>
            <a:r>
              <a:rPr lang="en-US" dirty="0"/>
              <a:t>SELECT DISTINCT ?t ?p ?</a:t>
            </a:r>
            <a:r>
              <a:rPr lang="en-US" dirty="0" err="1"/>
              <a:t>pType</a:t>
            </a:r>
            <a:endParaRPr lang="en-US" dirty="0"/>
          </a:p>
          <a:p>
            <a:r>
              <a:rPr lang="en-US" dirty="0"/>
              <a:t>WHERE {</a:t>
            </a:r>
          </a:p>
          <a:p>
            <a:r>
              <a:rPr lang="en-US" dirty="0"/>
              <a:t>    ?s ?p ?o;</a:t>
            </a:r>
          </a:p>
          <a:p>
            <a:r>
              <a:rPr lang="en-US" dirty="0"/>
              <a:t>       a ?t # s if of type t.</a:t>
            </a:r>
          </a:p>
          <a:p>
            <a:r>
              <a:rPr lang="en-US" dirty="0"/>
              <a:t>  BIND (</a:t>
            </a:r>
          </a:p>
          <a:p>
            <a:r>
              <a:rPr lang="en-US" dirty="0"/>
              <a:t>    COALESCE(</a:t>
            </a:r>
          </a:p>
          <a:p>
            <a:r>
              <a:rPr lang="en-US" dirty="0"/>
              <a:t>        IF(</a:t>
            </a:r>
            <a:r>
              <a:rPr lang="en-US" dirty="0" err="1"/>
              <a:t>isIRI</a:t>
            </a:r>
            <a:r>
              <a:rPr lang="en-US" dirty="0"/>
              <a:t>(?o), "Resource Predicate", 1/0),</a:t>
            </a:r>
          </a:p>
          <a:p>
            <a:r>
              <a:rPr lang="en-US" dirty="0"/>
              <a:t>        "Literal Predicate"</a:t>
            </a:r>
          </a:p>
          <a:p>
            <a:r>
              <a:rPr lang="en-US" dirty="0"/>
              <a:t>       ) AS ?</a:t>
            </a:r>
            <a:r>
              <a:rPr lang="en-US" dirty="0" err="1"/>
              <a:t>pType</a:t>
            </a:r>
            <a:endParaRPr lang="en-US" dirty="0"/>
          </a:p>
          <a:p>
            <a:r>
              <a:rPr lang="en-US" dirty="0"/>
              <a:t>     )     </a:t>
            </a:r>
          </a:p>
          <a:p>
            <a:r>
              <a:rPr lang="en-US" dirty="0"/>
              <a:t>}</a:t>
            </a:r>
          </a:p>
          <a:p>
            <a:r>
              <a:rPr lang="en-US" dirty="0"/>
              <a:t>GROUP BY ?t ?p ?</a:t>
            </a:r>
            <a:r>
              <a:rPr lang="en-US" dirty="0" err="1"/>
              <a:t>pType</a:t>
            </a:r>
            <a:endParaRPr lang="en-US" dirty="0"/>
          </a:p>
          <a:p>
            <a:r>
              <a:rPr lang="en-US" dirty="0"/>
              <a:t>ORDER BY ASC(?t) ASC(?p) </a:t>
            </a:r>
          </a:p>
        </p:txBody>
      </p:sp>
      <p:sp>
        <p:nvSpPr>
          <p:cNvPr id="4" name="Slide Number Placeholder 3"/>
          <p:cNvSpPr>
            <a:spLocks noGrp="1"/>
          </p:cNvSpPr>
          <p:nvPr>
            <p:ph type="sldNum" sz="quarter" idx="5"/>
          </p:nvPr>
        </p:nvSpPr>
        <p:spPr/>
        <p:txBody>
          <a:bodyPr/>
          <a:lstStyle/>
          <a:p>
            <a:fld id="{15523813-D244-46E4-A90B-3055E2F344A8}" type="slidenum">
              <a:rPr lang="en-US" smtClean="0"/>
              <a:t>116</a:t>
            </a:fld>
            <a:endParaRPr lang="en-US"/>
          </a:p>
        </p:txBody>
      </p:sp>
    </p:spTree>
    <p:extLst>
      <p:ext uri="{BB962C8B-B14F-4D97-AF65-F5344CB8AC3E}">
        <p14:creationId xmlns:p14="http://schemas.microsoft.com/office/powerpoint/2010/main" val="2108408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6/27/2021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6/27/2021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6/27/2021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6/27/2021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6/27/2021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2"/>
            <a:ext cx="10993549" cy="749646"/>
          </a:xfrm>
        </p:spPr>
        <p:txBody>
          <a:bodyPr>
            <a:normAutofit/>
          </a:bodyPr>
          <a:lstStyle/>
          <a:p>
            <a:r>
              <a:rPr lang="en-US" dirty="0"/>
              <a:t>RDF and </a:t>
            </a:r>
            <a:r>
              <a:rPr lang="en-US" dirty="0" err="1"/>
              <a:t>Sparql</a:t>
            </a:r>
            <a:r>
              <a:rPr lang="en-US" dirty="0"/>
              <a:t> essentials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6B7F-1CED-4AFB-A5A3-D028D5973790}"/>
              </a:ext>
            </a:extLst>
          </p:cNvPr>
          <p:cNvSpPr>
            <a:spLocks noGrp="1"/>
          </p:cNvSpPr>
          <p:nvPr>
            <p:ph type="title"/>
          </p:nvPr>
        </p:nvSpPr>
        <p:spPr>
          <a:xfrm>
            <a:off x="581192" y="702156"/>
            <a:ext cx="11029616" cy="529485"/>
          </a:xfrm>
        </p:spPr>
        <p:txBody>
          <a:bodyPr>
            <a:normAutofit fontScale="90000"/>
          </a:bodyPr>
          <a:lstStyle/>
          <a:p>
            <a:r>
              <a:rPr lang="en-US" dirty="0"/>
              <a:t>Default IRI and writing RDF triples involving literal values – 5/n</a:t>
            </a:r>
          </a:p>
        </p:txBody>
      </p:sp>
      <p:pic>
        <p:nvPicPr>
          <p:cNvPr id="3" name="Picture 2">
            <a:extLst>
              <a:ext uri="{FF2B5EF4-FFF2-40B4-BE49-F238E27FC236}">
                <a16:creationId xmlns:a16="http://schemas.microsoft.com/office/drawing/2014/main" id="{97FE787E-3D09-4FB8-ADF0-CF9E44CF004B}"/>
              </a:ext>
            </a:extLst>
          </p:cNvPr>
          <p:cNvPicPr>
            <a:picLocks noChangeAspect="1"/>
          </p:cNvPicPr>
          <p:nvPr/>
        </p:nvPicPr>
        <p:blipFill>
          <a:blip r:embed="rId2"/>
          <a:stretch>
            <a:fillRect/>
          </a:stretch>
        </p:blipFill>
        <p:spPr>
          <a:xfrm>
            <a:off x="186612" y="1462087"/>
            <a:ext cx="9572625" cy="3933825"/>
          </a:xfrm>
          <a:prstGeom prst="rect">
            <a:avLst/>
          </a:prstGeom>
        </p:spPr>
      </p:pic>
    </p:spTree>
    <p:extLst>
      <p:ext uri="{BB962C8B-B14F-4D97-AF65-F5344CB8AC3E}">
        <p14:creationId xmlns:p14="http://schemas.microsoft.com/office/powerpoint/2010/main" val="1543916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23C-8B33-4E9D-85DD-D65DD4429434}"/>
              </a:ext>
            </a:extLst>
          </p:cNvPr>
          <p:cNvSpPr>
            <a:spLocks noGrp="1"/>
          </p:cNvSpPr>
          <p:nvPr>
            <p:ph type="title"/>
          </p:nvPr>
        </p:nvSpPr>
        <p:spPr>
          <a:xfrm>
            <a:off x="581192" y="702156"/>
            <a:ext cx="11029616" cy="520854"/>
          </a:xfrm>
        </p:spPr>
        <p:txBody>
          <a:bodyPr/>
          <a:lstStyle/>
          <a:p>
            <a:r>
              <a:rPr lang="en-US" dirty="0"/>
              <a:t>ACTIVITY – 3/n</a:t>
            </a:r>
          </a:p>
        </p:txBody>
      </p:sp>
      <p:pic>
        <p:nvPicPr>
          <p:cNvPr id="4" name="Picture 3">
            <a:extLst>
              <a:ext uri="{FF2B5EF4-FFF2-40B4-BE49-F238E27FC236}">
                <a16:creationId xmlns:a16="http://schemas.microsoft.com/office/drawing/2014/main" id="{3710A122-7F4B-4EDF-8EAF-76442D563251}"/>
              </a:ext>
            </a:extLst>
          </p:cNvPr>
          <p:cNvPicPr>
            <a:picLocks noChangeAspect="1"/>
          </p:cNvPicPr>
          <p:nvPr/>
        </p:nvPicPr>
        <p:blipFill>
          <a:blip r:embed="rId3"/>
          <a:stretch>
            <a:fillRect/>
          </a:stretch>
        </p:blipFill>
        <p:spPr>
          <a:xfrm>
            <a:off x="0" y="1223010"/>
            <a:ext cx="5286375" cy="3248025"/>
          </a:xfrm>
          <a:prstGeom prst="rect">
            <a:avLst/>
          </a:prstGeom>
        </p:spPr>
      </p:pic>
      <p:pic>
        <p:nvPicPr>
          <p:cNvPr id="5" name="Picture 4">
            <a:extLst>
              <a:ext uri="{FF2B5EF4-FFF2-40B4-BE49-F238E27FC236}">
                <a16:creationId xmlns:a16="http://schemas.microsoft.com/office/drawing/2014/main" id="{B81EF219-EBFD-44BB-AA20-608624A36F34}"/>
              </a:ext>
            </a:extLst>
          </p:cNvPr>
          <p:cNvPicPr>
            <a:picLocks noChangeAspect="1"/>
          </p:cNvPicPr>
          <p:nvPr/>
        </p:nvPicPr>
        <p:blipFill>
          <a:blip r:embed="rId4"/>
          <a:stretch>
            <a:fillRect/>
          </a:stretch>
        </p:blipFill>
        <p:spPr>
          <a:xfrm>
            <a:off x="5718594" y="0"/>
            <a:ext cx="6218352" cy="6858000"/>
          </a:xfrm>
          <a:prstGeom prst="rect">
            <a:avLst/>
          </a:prstGeom>
        </p:spPr>
      </p:pic>
    </p:spTree>
    <p:extLst>
      <p:ext uri="{BB962C8B-B14F-4D97-AF65-F5344CB8AC3E}">
        <p14:creationId xmlns:p14="http://schemas.microsoft.com/office/powerpoint/2010/main" val="31026224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42E6-992E-4704-B8DE-F634E83D2993}"/>
              </a:ext>
            </a:extLst>
          </p:cNvPr>
          <p:cNvSpPr>
            <a:spLocks noGrp="1"/>
          </p:cNvSpPr>
          <p:nvPr>
            <p:ph type="title"/>
          </p:nvPr>
        </p:nvSpPr>
        <p:spPr>
          <a:xfrm>
            <a:off x="581192" y="702156"/>
            <a:ext cx="11029616" cy="520854"/>
          </a:xfrm>
        </p:spPr>
        <p:txBody>
          <a:bodyPr/>
          <a:lstStyle/>
          <a:p>
            <a:r>
              <a:rPr lang="en-US" dirty="0"/>
              <a:t>SPARQL INSERT</a:t>
            </a:r>
          </a:p>
        </p:txBody>
      </p:sp>
      <p:pic>
        <p:nvPicPr>
          <p:cNvPr id="4" name="Picture 3">
            <a:extLst>
              <a:ext uri="{FF2B5EF4-FFF2-40B4-BE49-F238E27FC236}">
                <a16:creationId xmlns:a16="http://schemas.microsoft.com/office/drawing/2014/main" id="{B444A1BF-5785-4D48-95F0-543DD2017917}"/>
              </a:ext>
            </a:extLst>
          </p:cNvPr>
          <p:cNvPicPr>
            <a:picLocks noChangeAspect="1"/>
          </p:cNvPicPr>
          <p:nvPr/>
        </p:nvPicPr>
        <p:blipFill>
          <a:blip r:embed="rId3"/>
          <a:stretch>
            <a:fillRect/>
          </a:stretch>
        </p:blipFill>
        <p:spPr>
          <a:xfrm>
            <a:off x="0" y="1314450"/>
            <a:ext cx="6675120" cy="5500687"/>
          </a:xfrm>
          <a:prstGeom prst="rect">
            <a:avLst/>
          </a:prstGeom>
        </p:spPr>
      </p:pic>
      <p:pic>
        <p:nvPicPr>
          <p:cNvPr id="5" name="Picture 4">
            <a:extLst>
              <a:ext uri="{FF2B5EF4-FFF2-40B4-BE49-F238E27FC236}">
                <a16:creationId xmlns:a16="http://schemas.microsoft.com/office/drawing/2014/main" id="{4D27C07E-3B5B-42CA-910D-3AE080C1E6BA}"/>
              </a:ext>
            </a:extLst>
          </p:cNvPr>
          <p:cNvPicPr>
            <a:picLocks noChangeAspect="1"/>
          </p:cNvPicPr>
          <p:nvPr/>
        </p:nvPicPr>
        <p:blipFill>
          <a:blip r:embed="rId4"/>
          <a:stretch>
            <a:fillRect/>
          </a:stretch>
        </p:blipFill>
        <p:spPr>
          <a:xfrm>
            <a:off x="6866373" y="-42863"/>
            <a:ext cx="4951494" cy="6858000"/>
          </a:xfrm>
          <a:prstGeom prst="rect">
            <a:avLst/>
          </a:prstGeom>
        </p:spPr>
      </p:pic>
    </p:spTree>
    <p:extLst>
      <p:ext uri="{BB962C8B-B14F-4D97-AF65-F5344CB8AC3E}">
        <p14:creationId xmlns:p14="http://schemas.microsoft.com/office/powerpoint/2010/main" val="31526723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F487-64DD-4D2B-9EEB-40062E02623E}"/>
              </a:ext>
            </a:extLst>
          </p:cNvPr>
          <p:cNvSpPr>
            <a:spLocks noGrp="1"/>
          </p:cNvSpPr>
          <p:nvPr>
            <p:ph type="title"/>
          </p:nvPr>
        </p:nvSpPr>
        <p:spPr>
          <a:xfrm>
            <a:off x="581192" y="702156"/>
            <a:ext cx="11029616" cy="463704"/>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803155D0-84A3-431D-85CC-EC60C713671D}"/>
              </a:ext>
            </a:extLst>
          </p:cNvPr>
          <p:cNvPicPr>
            <a:picLocks noChangeAspect="1"/>
          </p:cNvPicPr>
          <p:nvPr/>
        </p:nvPicPr>
        <p:blipFill>
          <a:blip r:embed="rId3"/>
          <a:stretch>
            <a:fillRect/>
          </a:stretch>
        </p:blipFill>
        <p:spPr>
          <a:xfrm>
            <a:off x="0" y="1085850"/>
            <a:ext cx="6825265" cy="5692140"/>
          </a:xfrm>
          <a:prstGeom prst="rect">
            <a:avLst/>
          </a:prstGeom>
        </p:spPr>
      </p:pic>
      <p:pic>
        <p:nvPicPr>
          <p:cNvPr id="5" name="Picture 4">
            <a:extLst>
              <a:ext uri="{FF2B5EF4-FFF2-40B4-BE49-F238E27FC236}">
                <a16:creationId xmlns:a16="http://schemas.microsoft.com/office/drawing/2014/main" id="{85B81CBB-70A3-4A54-AD7C-80F48336153F}"/>
              </a:ext>
            </a:extLst>
          </p:cNvPr>
          <p:cNvPicPr>
            <a:picLocks noChangeAspect="1"/>
          </p:cNvPicPr>
          <p:nvPr/>
        </p:nvPicPr>
        <p:blipFill>
          <a:blip r:embed="rId4"/>
          <a:stretch>
            <a:fillRect/>
          </a:stretch>
        </p:blipFill>
        <p:spPr>
          <a:xfrm>
            <a:off x="6913549" y="-80010"/>
            <a:ext cx="5040021" cy="6858000"/>
          </a:xfrm>
          <a:prstGeom prst="rect">
            <a:avLst/>
          </a:prstGeom>
        </p:spPr>
      </p:pic>
    </p:spTree>
    <p:extLst>
      <p:ext uri="{BB962C8B-B14F-4D97-AF65-F5344CB8AC3E}">
        <p14:creationId xmlns:p14="http://schemas.microsoft.com/office/powerpoint/2010/main" val="2150981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6D47-BE04-4A85-B3C3-4E97770C02A8}"/>
              </a:ext>
            </a:extLst>
          </p:cNvPr>
          <p:cNvSpPr>
            <a:spLocks noGrp="1"/>
          </p:cNvSpPr>
          <p:nvPr>
            <p:ph type="title"/>
          </p:nvPr>
        </p:nvSpPr>
        <p:spPr>
          <a:xfrm>
            <a:off x="581192" y="702156"/>
            <a:ext cx="11029616" cy="543714"/>
          </a:xfrm>
        </p:spPr>
        <p:txBody>
          <a:bodyPr/>
          <a:lstStyle/>
          <a:p>
            <a:r>
              <a:rPr lang="en-US" dirty="0"/>
              <a:t>DELETE DATA</a:t>
            </a:r>
          </a:p>
        </p:txBody>
      </p:sp>
      <p:pic>
        <p:nvPicPr>
          <p:cNvPr id="4" name="Picture 3">
            <a:extLst>
              <a:ext uri="{FF2B5EF4-FFF2-40B4-BE49-F238E27FC236}">
                <a16:creationId xmlns:a16="http://schemas.microsoft.com/office/drawing/2014/main" id="{C298C520-3856-4876-9491-3DC38CAC4780}"/>
              </a:ext>
            </a:extLst>
          </p:cNvPr>
          <p:cNvPicPr>
            <a:picLocks noChangeAspect="1"/>
          </p:cNvPicPr>
          <p:nvPr/>
        </p:nvPicPr>
        <p:blipFill>
          <a:blip r:embed="rId3"/>
          <a:stretch>
            <a:fillRect/>
          </a:stretch>
        </p:blipFill>
        <p:spPr>
          <a:xfrm>
            <a:off x="0" y="1371600"/>
            <a:ext cx="6327991" cy="5314950"/>
          </a:xfrm>
          <a:prstGeom prst="rect">
            <a:avLst/>
          </a:prstGeom>
        </p:spPr>
      </p:pic>
      <p:pic>
        <p:nvPicPr>
          <p:cNvPr id="5" name="Picture 4">
            <a:extLst>
              <a:ext uri="{FF2B5EF4-FFF2-40B4-BE49-F238E27FC236}">
                <a16:creationId xmlns:a16="http://schemas.microsoft.com/office/drawing/2014/main" id="{4563095B-E74F-4C00-BCFA-B9DC619DFD24}"/>
              </a:ext>
            </a:extLst>
          </p:cNvPr>
          <p:cNvPicPr>
            <a:picLocks noChangeAspect="1"/>
          </p:cNvPicPr>
          <p:nvPr/>
        </p:nvPicPr>
        <p:blipFill>
          <a:blip r:embed="rId4"/>
          <a:stretch>
            <a:fillRect/>
          </a:stretch>
        </p:blipFill>
        <p:spPr>
          <a:xfrm>
            <a:off x="6791158" y="571500"/>
            <a:ext cx="4819650" cy="6115050"/>
          </a:xfrm>
          <a:prstGeom prst="rect">
            <a:avLst/>
          </a:prstGeom>
        </p:spPr>
      </p:pic>
    </p:spTree>
    <p:extLst>
      <p:ext uri="{BB962C8B-B14F-4D97-AF65-F5344CB8AC3E}">
        <p14:creationId xmlns:p14="http://schemas.microsoft.com/office/powerpoint/2010/main" val="320159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4BBE-E318-4F1F-BFEF-382DB0F3C368}"/>
              </a:ext>
            </a:extLst>
          </p:cNvPr>
          <p:cNvSpPr>
            <a:spLocks noGrp="1"/>
          </p:cNvSpPr>
          <p:nvPr>
            <p:ph type="title"/>
          </p:nvPr>
        </p:nvSpPr>
        <p:spPr>
          <a:xfrm>
            <a:off x="581192" y="702156"/>
            <a:ext cx="11029616" cy="520854"/>
          </a:xfrm>
        </p:spPr>
        <p:txBody>
          <a:bodyPr/>
          <a:lstStyle/>
          <a:p>
            <a:r>
              <a:rPr lang="en-US" dirty="0"/>
              <a:t>NAMED GRAPHS</a:t>
            </a:r>
          </a:p>
        </p:txBody>
      </p:sp>
      <p:sp>
        <p:nvSpPr>
          <p:cNvPr id="4" name="TextBox 3">
            <a:extLst>
              <a:ext uri="{FF2B5EF4-FFF2-40B4-BE49-F238E27FC236}">
                <a16:creationId xmlns:a16="http://schemas.microsoft.com/office/drawing/2014/main" id="{C6F5F704-F4D3-474B-80A6-A70599AAFE20}"/>
              </a:ext>
            </a:extLst>
          </p:cNvPr>
          <p:cNvSpPr txBox="1"/>
          <p:nvPr/>
        </p:nvSpPr>
        <p:spPr>
          <a:xfrm>
            <a:off x="0" y="1223010"/>
            <a:ext cx="1228979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By default, triples form a default graph.</a:t>
            </a:r>
          </a:p>
          <a:p>
            <a:pPr marL="285750" indent="-285750">
              <a:buFont typeface="Arial" panose="020B0604020202020204" pitchFamily="34" charset="0"/>
              <a:buChar char="•"/>
            </a:pPr>
            <a:r>
              <a:rPr lang="en-US" dirty="0"/>
              <a:t>Named graphs are handy when we want to collect and contain triples under identifiable containers. They provide a way</a:t>
            </a:r>
          </a:p>
          <a:p>
            <a:r>
              <a:rPr lang="en-US" dirty="0"/>
              <a:t>     of managing complexity and particularly useful when there are various sources of data that are assembled into a big</a:t>
            </a:r>
          </a:p>
          <a:p>
            <a:r>
              <a:rPr lang="en-US" dirty="0"/>
              <a:t>     graph, and you want to bucket these triples.</a:t>
            </a:r>
          </a:p>
          <a:p>
            <a:pPr marL="285750" indent="-285750">
              <a:buFont typeface="Arial" panose="020B0604020202020204" pitchFamily="34" charset="0"/>
              <a:buChar char="•"/>
            </a:pPr>
            <a:r>
              <a:rPr lang="en-US" dirty="0"/>
              <a:t>Named graphs provide a means of compartmentalizing triples and improving management of graph data.</a:t>
            </a:r>
          </a:p>
        </p:txBody>
      </p:sp>
    </p:spTree>
    <p:extLst>
      <p:ext uri="{BB962C8B-B14F-4D97-AF65-F5344CB8AC3E}">
        <p14:creationId xmlns:p14="http://schemas.microsoft.com/office/powerpoint/2010/main" val="765547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C757-EF0D-4C54-80BA-E7D7BD9D4FC0}"/>
              </a:ext>
            </a:extLst>
          </p:cNvPr>
          <p:cNvSpPr>
            <a:spLocks noGrp="1"/>
          </p:cNvSpPr>
          <p:nvPr>
            <p:ph type="title"/>
          </p:nvPr>
        </p:nvSpPr>
        <p:spPr>
          <a:xfrm>
            <a:off x="581192" y="702156"/>
            <a:ext cx="11029616" cy="531026"/>
          </a:xfrm>
        </p:spPr>
        <p:txBody>
          <a:bodyPr/>
          <a:lstStyle/>
          <a:p>
            <a:r>
              <a:rPr lang="en-US" dirty="0"/>
              <a:t>Creating named graphs – Looney tunes graph</a:t>
            </a:r>
          </a:p>
        </p:txBody>
      </p:sp>
      <p:sp>
        <p:nvSpPr>
          <p:cNvPr id="4" name="TextBox 3">
            <a:extLst>
              <a:ext uri="{FF2B5EF4-FFF2-40B4-BE49-F238E27FC236}">
                <a16:creationId xmlns:a16="http://schemas.microsoft.com/office/drawing/2014/main" id="{5FE789FB-6719-4958-93B1-E901475ED80E}"/>
              </a:ext>
            </a:extLst>
          </p:cNvPr>
          <p:cNvSpPr txBox="1"/>
          <p:nvPr/>
        </p:nvSpPr>
        <p:spPr>
          <a:xfrm>
            <a:off x="0" y="1109387"/>
            <a:ext cx="1181273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way of structuring a named graph is what is known as the </a:t>
            </a:r>
            <a:r>
              <a:rPr lang="en-US" dirty="0" err="1"/>
              <a:t>TriG</a:t>
            </a:r>
            <a:r>
              <a:rPr lang="en-US" dirty="0"/>
              <a:t> format, which is essentially Turtle with a few quirks.</a:t>
            </a:r>
          </a:p>
        </p:txBody>
      </p:sp>
      <p:pic>
        <p:nvPicPr>
          <p:cNvPr id="5" name="Picture 4">
            <a:extLst>
              <a:ext uri="{FF2B5EF4-FFF2-40B4-BE49-F238E27FC236}">
                <a16:creationId xmlns:a16="http://schemas.microsoft.com/office/drawing/2014/main" id="{2EC4E82B-60B8-4AD8-B56B-1646EBEEAE14}"/>
              </a:ext>
            </a:extLst>
          </p:cNvPr>
          <p:cNvPicPr>
            <a:picLocks noChangeAspect="1"/>
          </p:cNvPicPr>
          <p:nvPr/>
        </p:nvPicPr>
        <p:blipFill>
          <a:blip r:embed="rId3"/>
          <a:stretch>
            <a:fillRect/>
          </a:stretch>
        </p:blipFill>
        <p:spPr>
          <a:xfrm>
            <a:off x="0" y="1755718"/>
            <a:ext cx="3976352" cy="4897009"/>
          </a:xfrm>
          <a:prstGeom prst="rect">
            <a:avLst/>
          </a:prstGeom>
        </p:spPr>
      </p:pic>
    </p:spTree>
    <p:extLst>
      <p:ext uri="{BB962C8B-B14F-4D97-AF65-F5344CB8AC3E}">
        <p14:creationId xmlns:p14="http://schemas.microsoft.com/office/powerpoint/2010/main" val="19625368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DF89-0942-4D13-BD2D-280BE7ADF20C}"/>
              </a:ext>
            </a:extLst>
          </p:cNvPr>
          <p:cNvSpPr>
            <a:spLocks noGrp="1"/>
          </p:cNvSpPr>
          <p:nvPr>
            <p:ph type="title"/>
          </p:nvPr>
        </p:nvSpPr>
        <p:spPr>
          <a:xfrm>
            <a:off x="581192" y="702156"/>
            <a:ext cx="11029616" cy="548146"/>
          </a:xfrm>
        </p:spPr>
        <p:txBody>
          <a:bodyPr/>
          <a:lstStyle/>
          <a:p>
            <a:r>
              <a:rPr lang="en-US" dirty="0"/>
              <a:t>Creating named graphs -  My favorite graph</a:t>
            </a:r>
          </a:p>
        </p:txBody>
      </p:sp>
      <p:pic>
        <p:nvPicPr>
          <p:cNvPr id="4" name="Picture 3">
            <a:extLst>
              <a:ext uri="{FF2B5EF4-FFF2-40B4-BE49-F238E27FC236}">
                <a16:creationId xmlns:a16="http://schemas.microsoft.com/office/drawing/2014/main" id="{05103AA6-BD7F-48A6-8B57-5D34BDA0748B}"/>
              </a:ext>
            </a:extLst>
          </p:cNvPr>
          <p:cNvPicPr>
            <a:picLocks noChangeAspect="1"/>
          </p:cNvPicPr>
          <p:nvPr/>
        </p:nvPicPr>
        <p:blipFill>
          <a:blip r:embed="rId3"/>
          <a:stretch>
            <a:fillRect/>
          </a:stretch>
        </p:blipFill>
        <p:spPr>
          <a:xfrm>
            <a:off x="0" y="1343608"/>
            <a:ext cx="4509032" cy="5197152"/>
          </a:xfrm>
          <a:prstGeom prst="rect">
            <a:avLst/>
          </a:prstGeom>
        </p:spPr>
      </p:pic>
    </p:spTree>
    <p:extLst>
      <p:ext uri="{BB962C8B-B14F-4D97-AF65-F5344CB8AC3E}">
        <p14:creationId xmlns:p14="http://schemas.microsoft.com/office/powerpoint/2010/main" val="2949042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13F8-45E4-4878-9DDB-7608AA37F8C3}"/>
              </a:ext>
            </a:extLst>
          </p:cNvPr>
          <p:cNvSpPr>
            <a:spLocks noGrp="1"/>
          </p:cNvSpPr>
          <p:nvPr>
            <p:ph type="title"/>
          </p:nvPr>
        </p:nvSpPr>
        <p:spPr>
          <a:xfrm>
            <a:off x="581192" y="702156"/>
            <a:ext cx="11029616" cy="467077"/>
          </a:xfrm>
        </p:spPr>
        <p:txBody>
          <a:bodyPr>
            <a:normAutofit fontScale="90000"/>
          </a:bodyPr>
          <a:lstStyle/>
          <a:p>
            <a:r>
              <a:rPr lang="en-US" dirty="0"/>
              <a:t>Query a named graph</a:t>
            </a:r>
          </a:p>
        </p:txBody>
      </p:sp>
      <p:pic>
        <p:nvPicPr>
          <p:cNvPr id="4" name="Picture 3">
            <a:extLst>
              <a:ext uri="{FF2B5EF4-FFF2-40B4-BE49-F238E27FC236}">
                <a16:creationId xmlns:a16="http://schemas.microsoft.com/office/drawing/2014/main" id="{A5B3F516-8A60-4DC4-B918-E34BA5DE99B7}"/>
              </a:ext>
            </a:extLst>
          </p:cNvPr>
          <p:cNvPicPr>
            <a:picLocks noChangeAspect="1"/>
          </p:cNvPicPr>
          <p:nvPr/>
        </p:nvPicPr>
        <p:blipFill>
          <a:blip r:embed="rId3"/>
          <a:stretch>
            <a:fillRect/>
          </a:stretch>
        </p:blipFill>
        <p:spPr>
          <a:xfrm>
            <a:off x="0" y="1319134"/>
            <a:ext cx="6693408" cy="5538866"/>
          </a:xfrm>
          <a:prstGeom prst="rect">
            <a:avLst/>
          </a:prstGeom>
        </p:spPr>
      </p:pic>
    </p:spTree>
    <p:extLst>
      <p:ext uri="{BB962C8B-B14F-4D97-AF65-F5344CB8AC3E}">
        <p14:creationId xmlns:p14="http://schemas.microsoft.com/office/powerpoint/2010/main" val="26197901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13F8-45E4-4878-9DDB-7608AA37F8C3}"/>
              </a:ext>
            </a:extLst>
          </p:cNvPr>
          <p:cNvSpPr>
            <a:spLocks noGrp="1"/>
          </p:cNvSpPr>
          <p:nvPr>
            <p:ph type="title"/>
          </p:nvPr>
        </p:nvSpPr>
        <p:spPr>
          <a:xfrm>
            <a:off x="581192" y="702156"/>
            <a:ext cx="11029616" cy="467077"/>
          </a:xfrm>
        </p:spPr>
        <p:txBody>
          <a:bodyPr>
            <a:normAutofit fontScale="90000"/>
          </a:bodyPr>
          <a:lstStyle/>
          <a:p>
            <a:r>
              <a:rPr lang="en-US" dirty="0"/>
              <a:t>Query a named graph – FROM </a:t>
            </a:r>
            <a:r>
              <a:rPr lang="en-US" dirty="0" err="1"/>
              <a:t>Looney_Tunes_Graph</a:t>
            </a:r>
            <a:r>
              <a:rPr lang="en-US" dirty="0"/>
              <a:t> </a:t>
            </a:r>
          </a:p>
        </p:txBody>
      </p:sp>
      <p:pic>
        <p:nvPicPr>
          <p:cNvPr id="3" name="Picture 2">
            <a:extLst>
              <a:ext uri="{FF2B5EF4-FFF2-40B4-BE49-F238E27FC236}">
                <a16:creationId xmlns:a16="http://schemas.microsoft.com/office/drawing/2014/main" id="{1B0B775D-17F9-49C8-838C-2664A3E13184}"/>
              </a:ext>
            </a:extLst>
          </p:cNvPr>
          <p:cNvPicPr>
            <a:picLocks noChangeAspect="1"/>
          </p:cNvPicPr>
          <p:nvPr/>
        </p:nvPicPr>
        <p:blipFill>
          <a:blip r:embed="rId3"/>
          <a:stretch>
            <a:fillRect/>
          </a:stretch>
        </p:blipFill>
        <p:spPr>
          <a:xfrm>
            <a:off x="0" y="1169233"/>
            <a:ext cx="6644334" cy="5688767"/>
          </a:xfrm>
          <a:prstGeom prst="rect">
            <a:avLst/>
          </a:prstGeom>
        </p:spPr>
      </p:pic>
    </p:spTree>
    <p:extLst>
      <p:ext uri="{BB962C8B-B14F-4D97-AF65-F5344CB8AC3E}">
        <p14:creationId xmlns:p14="http://schemas.microsoft.com/office/powerpoint/2010/main" val="12259431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5ECB-CB88-4A63-ABC1-502B6A092333}"/>
              </a:ext>
            </a:extLst>
          </p:cNvPr>
          <p:cNvSpPr>
            <a:spLocks noGrp="1"/>
          </p:cNvSpPr>
          <p:nvPr>
            <p:ph type="title"/>
          </p:nvPr>
        </p:nvSpPr>
        <p:spPr>
          <a:xfrm>
            <a:off x="581192" y="702156"/>
            <a:ext cx="11029616" cy="751890"/>
          </a:xfrm>
        </p:spPr>
        <p:txBody>
          <a:bodyPr/>
          <a:lstStyle/>
          <a:p>
            <a:r>
              <a:rPr lang="en-US" dirty="0"/>
              <a:t>Query a named graph – FROM </a:t>
            </a:r>
            <a:r>
              <a:rPr lang="en-US" dirty="0" err="1"/>
              <a:t>Looney_Tunes_Graph</a:t>
            </a:r>
            <a:r>
              <a:rPr lang="en-US" dirty="0"/>
              <a:t>  - LIMIT</a:t>
            </a:r>
          </a:p>
        </p:txBody>
      </p:sp>
      <p:pic>
        <p:nvPicPr>
          <p:cNvPr id="4" name="Picture 3">
            <a:extLst>
              <a:ext uri="{FF2B5EF4-FFF2-40B4-BE49-F238E27FC236}">
                <a16:creationId xmlns:a16="http://schemas.microsoft.com/office/drawing/2014/main" id="{DDE29521-7FC9-4F38-8D9A-26428125797E}"/>
              </a:ext>
            </a:extLst>
          </p:cNvPr>
          <p:cNvPicPr>
            <a:picLocks noChangeAspect="1"/>
          </p:cNvPicPr>
          <p:nvPr/>
        </p:nvPicPr>
        <p:blipFill>
          <a:blip r:embed="rId3"/>
          <a:stretch>
            <a:fillRect/>
          </a:stretch>
        </p:blipFill>
        <p:spPr>
          <a:xfrm>
            <a:off x="-34977" y="1454046"/>
            <a:ext cx="6617632" cy="5403954"/>
          </a:xfrm>
          <a:prstGeom prst="rect">
            <a:avLst/>
          </a:prstGeom>
        </p:spPr>
      </p:pic>
    </p:spTree>
    <p:extLst>
      <p:ext uri="{BB962C8B-B14F-4D97-AF65-F5344CB8AC3E}">
        <p14:creationId xmlns:p14="http://schemas.microsoft.com/office/powerpoint/2010/main" val="95200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6B7F-1CED-4AFB-A5A3-D028D5973790}"/>
              </a:ext>
            </a:extLst>
          </p:cNvPr>
          <p:cNvSpPr>
            <a:spLocks noGrp="1"/>
          </p:cNvSpPr>
          <p:nvPr>
            <p:ph type="title"/>
          </p:nvPr>
        </p:nvSpPr>
        <p:spPr>
          <a:xfrm>
            <a:off x="581192" y="702156"/>
            <a:ext cx="11029616" cy="529485"/>
          </a:xfrm>
        </p:spPr>
        <p:txBody>
          <a:bodyPr>
            <a:normAutofit fontScale="90000"/>
          </a:bodyPr>
          <a:lstStyle/>
          <a:p>
            <a:r>
              <a:rPr lang="en-US" dirty="0"/>
              <a:t>Default IRI and writing RDF triples involving literal values – 6/n</a:t>
            </a:r>
          </a:p>
        </p:txBody>
      </p:sp>
      <p:pic>
        <p:nvPicPr>
          <p:cNvPr id="3" name="Picture 2">
            <a:extLst>
              <a:ext uri="{FF2B5EF4-FFF2-40B4-BE49-F238E27FC236}">
                <a16:creationId xmlns:a16="http://schemas.microsoft.com/office/drawing/2014/main" id="{97FE787E-3D09-4FB8-ADF0-CF9E44CF004B}"/>
              </a:ext>
            </a:extLst>
          </p:cNvPr>
          <p:cNvPicPr>
            <a:picLocks noChangeAspect="1"/>
          </p:cNvPicPr>
          <p:nvPr/>
        </p:nvPicPr>
        <p:blipFill>
          <a:blip r:embed="rId2"/>
          <a:stretch>
            <a:fillRect/>
          </a:stretch>
        </p:blipFill>
        <p:spPr>
          <a:xfrm>
            <a:off x="186612" y="1462087"/>
            <a:ext cx="9572625" cy="3933825"/>
          </a:xfrm>
          <a:prstGeom prst="rect">
            <a:avLst/>
          </a:prstGeom>
        </p:spPr>
      </p:pic>
    </p:spTree>
    <p:extLst>
      <p:ext uri="{BB962C8B-B14F-4D97-AF65-F5344CB8AC3E}">
        <p14:creationId xmlns:p14="http://schemas.microsoft.com/office/powerpoint/2010/main" val="4533061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5ECB-CB88-4A63-ABC1-502B6A092333}"/>
              </a:ext>
            </a:extLst>
          </p:cNvPr>
          <p:cNvSpPr>
            <a:spLocks noGrp="1"/>
          </p:cNvSpPr>
          <p:nvPr>
            <p:ph type="title"/>
          </p:nvPr>
        </p:nvSpPr>
        <p:spPr>
          <a:xfrm>
            <a:off x="581192" y="702156"/>
            <a:ext cx="11029616" cy="751890"/>
          </a:xfrm>
        </p:spPr>
        <p:txBody>
          <a:bodyPr/>
          <a:lstStyle/>
          <a:p>
            <a:r>
              <a:rPr lang="en-US" dirty="0"/>
              <a:t>Query a named graph – </a:t>
            </a:r>
            <a:r>
              <a:rPr lang="en-US" dirty="0" err="1"/>
              <a:t>My_Favourites_Graph</a:t>
            </a:r>
            <a:r>
              <a:rPr lang="en-US" dirty="0"/>
              <a:t>  - LIMIT</a:t>
            </a:r>
          </a:p>
        </p:txBody>
      </p:sp>
      <p:pic>
        <p:nvPicPr>
          <p:cNvPr id="3" name="Picture 2">
            <a:extLst>
              <a:ext uri="{FF2B5EF4-FFF2-40B4-BE49-F238E27FC236}">
                <a16:creationId xmlns:a16="http://schemas.microsoft.com/office/drawing/2014/main" id="{79EFA91F-FE11-414E-BD9E-95FC7D48C764}"/>
              </a:ext>
            </a:extLst>
          </p:cNvPr>
          <p:cNvPicPr>
            <a:picLocks noChangeAspect="1"/>
          </p:cNvPicPr>
          <p:nvPr/>
        </p:nvPicPr>
        <p:blipFill>
          <a:blip r:embed="rId3"/>
          <a:stretch>
            <a:fillRect/>
          </a:stretch>
        </p:blipFill>
        <p:spPr>
          <a:xfrm>
            <a:off x="-108784" y="1454046"/>
            <a:ext cx="7133030" cy="5403954"/>
          </a:xfrm>
          <a:prstGeom prst="rect">
            <a:avLst/>
          </a:prstGeom>
        </p:spPr>
      </p:pic>
    </p:spTree>
    <p:extLst>
      <p:ext uri="{BB962C8B-B14F-4D97-AF65-F5344CB8AC3E}">
        <p14:creationId xmlns:p14="http://schemas.microsoft.com/office/powerpoint/2010/main" val="4038657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351E-FD6B-4A19-A081-FCA6DE5B2156}"/>
              </a:ext>
            </a:extLst>
          </p:cNvPr>
          <p:cNvSpPr>
            <a:spLocks noGrp="1"/>
          </p:cNvSpPr>
          <p:nvPr>
            <p:ph type="title"/>
          </p:nvPr>
        </p:nvSpPr>
        <p:spPr>
          <a:xfrm>
            <a:off x="581192" y="702156"/>
            <a:ext cx="11029616" cy="452087"/>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CAF02444-8AAB-49CA-B98C-B6E3579653CF}"/>
              </a:ext>
            </a:extLst>
          </p:cNvPr>
          <p:cNvPicPr>
            <a:picLocks noChangeAspect="1"/>
          </p:cNvPicPr>
          <p:nvPr/>
        </p:nvPicPr>
        <p:blipFill>
          <a:blip r:embed="rId3"/>
          <a:stretch>
            <a:fillRect/>
          </a:stretch>
        </p:blipFill>
        <p:spPr>
          <a:xfrm>
            <a:off x="0" y="1154242"/>
            <a:ext cx="4834621" cy="5703757"/>
          </a:xfrm>
          <a:prstGeom prst="rect">
            <a:avLst/>
          </a:prstGeom>
        </p:spPr>
      </p:pic>
    </p:spTree>
    <p:extLst>
      <p:ext uri="{BB962C8B-B14F-4D97-AF65-F5344CB8AC3E}">
        <p14:creationId xmlns:p14="http://schemas.microsoft.com/office/powerpoint/2010/main" val="4046157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06C3-5617-4B41-99D4-74A6FEAEBE98}"/>
              </a:ext>
            </a:extLst>
          </p:cNvPr>
          <p:cNvSpPr>
            <a:spLocks noGrp="1"/>
          </p:cNvSpPr>
          <p:nvPr>
            <p:ph type="title"/>
          </p:nvPr>
        </p:nvSpPr>
        <p:spPr>
          <a:xfrm>
            <a:off x="581192" y="702156"/>
            <a:ext cx="11029616" cy="557018"/>
          </a:xfrm>
        </p:spPr>
        <p:txBody>
          <a:bodyPr/>
          <a:lstStyle/>
          <a:p>
            <a:r>
              <a:rPr lang="en-US" dirty="0"/>
              <a:t>Drop a graph</a:t>
            </a:r>
          </a:p>
        </p:txBody>
      </p:sp>
      <p:pic>
        <p:nvPicPr>
          <p:cNvPr id="4" name="Picture 3">
            <a:extLst>
              <a:ext uri="{FF2B5EF4-FFF2-40B4-BE49-F238E27FC236}">
                <a16:creationId xmlns:a16="http://schemas.microsoft.com/office/drawing/2014/main" id="{2F47AFBE-EC3D-4EC1-945C-A6C89FD931E5}"/>
              </a:ext>
            </a:extLst>
          </p:cNvPr>
          <p:cNvPicPr>
            <a:picLocks noChangeAspect="1"/>
          </p:cNvPicPr>
          <p:nvPr/>
        </p:nvPicPr>
        <p:blipFill>
          <a:blip r:embed="rId3"/>
          <a:stretch>
            <a:fillRect/>
          </a:stretch>
        </p:blipFill>
        <p:spPr>
          <a:xfrm>
            <a:off x="0" y="1259174"/>
            <a:ext cx="6336825" cy="5598826"/>
          </a:xfrm>
          <a:prstGeom prst="rect">
            <a:avLst/>
          </a:prstGeom>
        </p:spPr>
      </p:pic>
      <p:pic>
        <p:nvPicPr>
          <p:cNvPr id="5" name="Picture 4">
            <a:extLst>
              <a:ext uri="{FF2B5EF4-FFF2-40B4-BE49-F238E27FC236}">
                <a16:creationId xmlns:a16="http://schemas.microsoft.com/office/drawing/2014/main" id="{E5333FCD-D204-482D-B209-B6C8C27D19A2}"/>
              </a:ext>
            </a:extLst>
          </p:cNvPr>
          <p:cNvPicPr>
            <a:picLocks noChangeAspect="1"/>
          </p:cNvPicPr>
          <p:nvPr/>
        </p:nvPicPr>
        <p:blipFill>
          <a:blip r:embed="rId4"/>
          <a:stretch>
            <a:fillRect/>
          </a:stretch>
        </p:blipFill>
        <p:spPr>
          <a:xfrm>
            <a:off x="7341589" y="147637"/>
            <a:ext cx="3714750" cy="6562725"/>
          </a:xfrm>
          <a:prstGeom prst="rect">
            <a:avLst/>
          </a:prstGeom>
        </p:spPr>
      </p:pic>
    </p:spTree>
    <p:extLst>
      <p:ext uri="{BB962C8B-B14F-4D97-AF65-F5344CB8AC3E}">
        <p14:creationId xmlns:p14="http://schemas.microsoft.com/office/powerpoint/2010/main" val="3354238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822-9161-4718-8C16-B9B7A86C14DD}"/>
              </a:ext>
            </a:extLst>
          </p:cNvPr>
          <p:cNvSpPr>
            <a:spLocks noGrp="1"/>
          </p:cNvSpPr>
          <p:nvPr>
            <p:ph type="title"/>
          </p:nvPr>
        </p:nvSpPr>
        <p:spPr>
          <a:xfrm>
            <a:off x="581192" y="702156"/>
            <a:ext cx="11029616" cy="676939"/>
          </a:xfrm>
        </p:spPr>
        <p:txBody>
          <a:bodyPr/>
          <a:lstStyle/>
          <a:p>
            <a:r>
              <a:rPr lang="en-US" dirty="0"/>
              <a:t>Types in the graph</a:t>
            </a:r>
          </a:p>
        </p:txBody>
      </p:sp>
      <p:pic>
        <p:nvPicPr>
          <p:cNvPr id="4" name="Picture 3">
            <a:extLst>
              <a:ext uri="{FF2B5EF4-FFF2-40B4-BE49-F238E27FC236}">
                <a16:creationId xmlns:a16="http://schemas.microsoft.com/office/drawing/2014/main" id="{BBF2DA88-459C-47EF-A553-7CA9909C23B5}"/>
              </a:ext>
            </a:extLst>
          </p:cNvPr>
          <p:cNvPicPr>
            <a:picLocks noChangeAspect="1"/>
          </p:cNvPicPr>
          <p:nvPr/>
        </p:nvPicPr>
        <p:blipFill>
          <a:blip r:embed="rId3"/>
          <a:stretch>
            <a:fillRect/>
          </a:stretch>
        </p:blipFill>
        <p:spPr>
          <a:xfrm>
            <a:off x="0" y="1379095"/>
            <a:ext cx="4093723" cy="5478904"/>
          </a:xfrm>
          <a:prstGeom prst="rect">
            <a:avLst/>
          </a:prstGeom>
        </p:spPr>
      </p:pic>
    </p:spTree>
    <p:extLst>
      <p:ext uri="{BB962C8B-B14F-4D97-AF65-F5344CB8AC3E}">
        <p14:creationId xmlns:p14="http://schemas.microsoft.com/office/powerpoint/2010/main" val="31567907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3B21-95F7-4E2F-A420-DC1338C68820}"/>
              </a:ext>
            </a:extLst>
          </p:cNvPr>
          <p:cNvSpPr>
            <a:spLocks noGrp="1"/>
          </p:cNvSpPr>
          <p:nvPr>
            <p:ph type="title"/>
          </p:nvPr>
        </p:nvSpPr>
        <p:spPr>
          <a:xfrm>
            <a:off x="581192" y="702156"/>
            <a:ext cx="11029616" cy="557018"/>
          </a:xfrm>
        </p:spPr>
        <p:txBody>
          <a:bodyPr/>
          <a:lstStyle/>
          <a:p>
            <a:r>
              <a:rPr lang="en-US" dirty="0"/>
              <a:t>Predicates in the graph</a:t>
            </a:r>
          </a:p>
        </p:txBody>
      </p:sp>
      <p:pic>
        <p:nvPicPr>
          <p:cNvPr id="4" name="Picture 3">
            <a:extLst>
              <a:ext uri="{FF2B5EF4-FFF2-40B4-BE49-F238E27FC236}">
                <a16:creationId xmlns:a16="http://schemas.microsoft.com/office/drawing/2014/main" id="{F0398990-5128-4C63-9B35-7AF63D55AB17}"/>
              </a:ext>
            </a:extLst>
          </p:cNvPr>
          <p:cNvPicPr>
            <a:picLocks noChangeAspect="1"/>
          </p:cNvPicPr>
          <p:nvPr/>
        </p:nvPicPr>
        <p:blipFill>
          <a:blip r:embed="rId3"/>
          <a:stretch>
            <a:fillRect/>
          </a:stretch>
        </p:blipFill>
        <p:spPr>
          <a:xfrm>
            <a:off x="0" y="1259174"/>
            <a:ext cx="3267352" cy="5598826"/>
          </a:xfrm>
          <a:prstGeom prst="rect">
            <a:avLst/>
          </a:prstGeom>
        </p:spPr>
      </p:pic>
    </p:spTree>
    <p:extLst>
      <p:ext uri="{BB962C8B-B14F-4D97-AF65-F5344CB8AC3E}">
        <p14:creationId xmlns:p14="http://schemas.microsoft.com/office/powerpoint/2010/main" val="18214523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39B9-C458-4571-834B-D23328F9CEA5}"/>
              </a:ext>
            </a:extLst>
          </p:cNvPr>
          <p:cNvSpPr>
            <a:spLocks noGrp="1"/>
          </p:cNvSpPr>
          <p:nvPr>
            <p:ph type="title"/>
          </p:nvPr>
        </p:nvSpPr>
        <p:spPr>
          <a:xfrm>
            <a:off x="581192" y="702156"/>
            <a:ext cx="11029616" cy="661949"/>
          </a:xfrm>
        </p:spPr>
        <p:txBody>
          <a:bodyPr/>
          <a:lstStyle/>
          <a:p>
            <a:r>
              <a:rPr lang="en-US" dirty="0"/>
              <a:t>Full vocabulary for the graph</a:t>
            </a:r>
          </a:p>
        </p:txBody>
      </p:sp>
      <p:pic>
        <p:nvPicPr>
          <p:cNvPr id="4" name="Picture 3">
            <a:extLst>
              <a:ext uri="{FF2B5EF4-FFF2-40B4-BE49-F238E27FC236}">
                <a16:creationId xmlns:a16="http://schemas.microsoft.com/office/drawing/2014/main" id="{E02A0FC9-9AD3-4A80-858A-CFF0DAE7F867}"/>
              </a:ext>
            </a:extLst>
          </p:cNvPr>
          <p:cNvPicPr>
            <a:picLocks noChangeAspect="1"/>
          </p:cNvPicPr>
          <p:nvPr/>
        </p:nvPicPr>
        <p:blipFill>
          <a:blip r:embed="rId3"/>
          <a:stretch>
            <a:fillRect/>
          </a:stretch>
        </p:blipFill>
        <p:spPr>
          <a:xfrm>
            <a:off x="0" y="1364104"/>
            <a:ext cx="4782180" cy="5493895"/>
          </a:xfrm>
          <a:prstGeom prst="rect">
            <a:avLst/>
          </a:prstGeom>
        </p:spPr>
      </p:pic>
    </p:spTree>
    <p:extLst>
      <p:ext uri="{BB962C8B-B14F-4D97-AF65-F5344CB8AC3E}">
        <p14:creationId xmlns:p14="http://schemas.microsoft.com/office/powerpoint/2010/main" val="3600535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B8E3-EA33-4E08-B972-B54339BD9E48}"/>
              </a:ext>
            </a:extLst>
          </p:cNvPr>
          <p:cNvSpPr>
            <a:spLocks noGrp="1"/>
          </p:cNvSpPr>
          <p:nvPr>
            <p:ph type="title"/>
          </p:nvPr>
        </p:nvSpPr>
        <p:spPr>
          <a:xfrm>
            <a:off x="581192" y="702156"/>
            <a:ext cx="11029616" cy="512047"/>
          </a:xfrm>
        </p:spPr>
        <p:txBody>
          <a:bodyPr>
            <a:normAutofit fontScale="90000"/>
          </a:bodyPr>
          <a:lstStyle/>
          <a:p>
            <a:r>
              <a:rPr lang="en-US" dirty="0"/>
              <a:t>Full vocabulary for the graph</a:t>
            </a:r>
          </a:p>
        </p:txBody>
      </p:sp>
      <p:pic>
        <p:nvPicPr>
          <p:cNvPr id="4" name="Picture 3">
            <a:extLst>
              <a:ext uri="{FF2B5EF4-FFF2-40B4-BE49-F238E27FC236}">
                <a16:creationId xmlns:a16="http://schemas.microsoft.com/office/drawing/2014/main" id="{879FEB21-1425-44D0-9CAB-95AC0DC038A1}"/>
              </a:ext>
            </a:extLst>
          </p:cNvPr>
          <p:cNvPicPr>
            <a:picLocks noChangeAspect="1"/>
          </p:cNvPicPr>
          <p:nvPr/>
        </p:nvPicPr>
        <p:blipFill>
          <a:blip r:embed="rId3"/>
          <a:stretch>
            <a:fillRect/>
          </a:stretch>
        </p:blipFill>
        <p:spPr>
          <a:xfrm>
            <a:off x="0" y="1379096"/>
            <a:ext cx="5592661" cy="5415196"/>
          </a:xfrm>
          <a:prstGeom prst="rect">
            <a:avLst/>
          </a:prstGeom>
        </p:spPr>
      </p:pic>
    </p:spTree>
    <p:extLst>
      <p:ext uri="{BB962C8B-B14F-4D97-AF65-F5344CB8AC3E}">
        <p14:creationId xmlns:p14="http://schemas.microsoft.com/office/powerpoint/2010/main" val="282740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A920-F8A0-4427-BC76-2174412DCF5E}"/>
              </a:ext>
            </a:extLst>
          </p:cNvPr>
          <p:cNvSpPr>
            <a:spLocks noGrp="1"/>
          </p:cNvSpPr>
          <p:nvPr>
            <p:ph type="title"/>
          </p:nvPr>
        </p:nvSpPr>
        <p:spPr>
          <a:xfrm>
            <a:off x="100668" y="702156"/>
            <a:ext cx="12091332" cy="632122"/>
          </a:xfrm>
        </p:spPr>
        <p:txBody>
          <a:bodyPr/>
          <a:lstStyle/>
          <a:p>
            <a:r>
              <a:rPr lang="en-US" dirty="0"/>
              <a:t>Default IRI and writing RDF triples involving literal values – 7/n</a:t>
            </a:r>
          </a:p>
        </p:txBody>
      </p:sp>
      <p:pic>
        <p:nvPicPr>
          <p:cNvPr id="4" name="Picture 3">
            <a:extLst>
              <a:ext uri="{FF2B5EF4-FFF2-40B4-BE49-F238E27FC236}">
                <a16:creationId xmlns:a16="http://schemas.microsoft.com/office/drawing/2014/main" id="{910B1C79-0EBC-418F-A5FE-D7207D35650D}"/>
              </a:ext>
            </a:extLst>
          </p:cNvPr>
          <p:cNvPicPr>
            <a:picLocks noChangeAspect="1"/>
          </p:cNvPicPr>
          <p:nvPr/>
        </p:nvPicPr>
        <p:blipFill>
          <a:blip r:embed="rId2"/>
          <a:stretch>
            <a:fillRect/>
          </a:stretch>
        </p:blipFill>
        <p:spPr>
          <a:xfrm>
            <a:off x="100668" y="1782148"/>
            <a:ext cx="10944225" cy="4276725"/>
          </a:xfrm>
          <a:prstGeom prst="rect">
            <a:avLst/>
          </a:prstGeom>
        </p:spPr>
      </p:pic>
    </p:spTree>
    <p:extLst>
      <p:ext uri="{BB962C8B-B14F-4D97-AF65-F5344CB8AC3E}">
        <p14:creationId xmlns:p14="http://schemas.microsoft.com/office/powerpoint/2010/main" val="218923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A920-F8A0-4427-BC76-2174412DCF5E}"/>
              </a:ext>
            </a:extLst>
          </p:cNvPr>
          <p:cNvSpPr>
            <a:spLocks noGrp="1"/>
          </p:cNvSpPr>
          <p:nvPr>
            <p:ph type="title"/>
          </p:nvPr>
        </p:nvSpPr>
        <p:spPr>
          <a:xfrm>
            <a:off x="100668" y="702156"/>
            <a:ext cx="12091332" cy="632122"/>
          </a:xfrm>
        </p:spPr>
        <p:txBody>
          <a:bodyPr/>
          <a:lstStyle/>
          <a:p>
            <a:r>
              <a:rPr lang="en-US" dirty="0"/>
              <a:t>Default IRI and writing RDF triples involving literal values – 8/n</a:t>
            </a:r>
          </a:p>
        </p:txBody>
      </p:sp>
      <p:pic>
        <p:nvPicPr>
          <p:cNvPr id="4" name="Picture 3">
            <a:extLst>
              <a:ext uri="{FF2B5EF4-FFF2-40B4-BE49-F238E27FC236}">
                <a16:creationId xmlns:a16="http://schemas.microsoft.com/office/drawing/2014/main" id="{910B1C79-0EBC-418F-A5FE-D7207D35650D}"/>
              </a:ext>
            </a:extLst>
          </p:cNvPr>
          <p:cNvPicPr>
            <a:picLocks noChangeAspect="1"/>
          </p:cNvPicPr>
          <p:nvPr/>
        </p:nvPicPr>
        <p:blipFill>
          <a:blip r:embed="rId2"/>
          <a:stretch>
            <a:fillRect/>
          </a:stretch>
        </p:blipFill>
        <p:spPr>
          <a:xfrm>
            <a:off x="100668" y="1782148"/>
            <a:ext cx="10944225" cy="4276725"/>
          </a:xfrm>
          <a:prstGeom prst="rect">
            <a:avLst/>
          </a:prstGeom>
        </p:spPr>
      </p:pic>
    </p:spTree>
    <p:extLst>
      <p:ext uri="{BB962C8B-B14F-4D97-AF65-F5344CB8AC3E}">
        <p14:creationId xmlns:p14="http://schemas.microsoft.com/office/powerpoint/2010/main" val="145473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A920-F8A0-4427-BC76-2174412DCF5E}"/>
              </a:ext>
            </a:extLst>
          </p:cNvPr>
          <p:cNvSpPr>
            <a:spLocks noGrp="1"/>
          </p:cNvSpPr>
          <p:nvPr>
            <p:ph type="title"/>
          </p:nvPr>
        </p:nvSpPr>
        <p:spPr>
          <a:xfrm>
            <a:off x="100668" y="702156"/>
            <a:ext cx="12091332" cy="632122"/>
          </a:xfrm>
        </p:spPr>
        <p:txBody>
          <a:bodyPr/>
          <a:lstStyle/>
          <a:p>
            <a:r>
              <a:rPr lang="en-US" dirty="0"/>
              <a:t>Default IRI and writing RDF triples involving literal values – 9/n</a:t>
            </a:r>
          </a:p>
        </p:txBody>
      </p:sp>
      <p:pic>
        <p:nvPicPr>
          <p:cNvPr id="5" name="Picture 4">
            <a:extLst>
              <a:ext uri="{FF2B5EF4-FFF2-40B4-BE49-F238E27FC236}">
                <a16:creationId xmlns:a16="http://schemas.microsoft.com/office/drawing/2014/main" id="{BEC95F43-B8AE-430C-90B3-B4DE8B9543EF}"/>
              </a:ext>
            </a:extLst>
          </p:cNvPr>
          <p:cNvPicPr>
            <a:picLocks noChangeAspect="1"/>
          </p:cNvPicPr>
          <p:nvPr/>
        </p:nvPicPr>
        <p:blipFill>
          <a:blip r:embed="rId2"/>
          <a:stretch>
            <a:fillRect/>
          </a:stretch>
        </p:blipFill>
        <p:spPr>
          <a:xfrm>
            <a:off x="324287" y="1334278"/>
            <a:ext cx="9848850" cy="4191000"/>
          </a:xfrm>
          <a:prstGeom prst="rect">
            <a:avLst/>
          </a:prstGeom>
        </p:spPr>
      </p:pic>
    </p:spTree>
    <p:extLst>
      <p:ext uri="{BB962C8B-B14F-4D97-AF65-F5344CB8AC3E}">
        <p14:creationId xmlns:p14="http://schemas.microsoft.com/office/powerpoint/2010/main" val="274845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F17F-7602-4C11-9B74-D35D433FDD69}"/>
              </a:ext>
            </a:extLst>
          </p:cNvPr>
          <p:cNvSpPr>
            <a:spLocks noGrp="1"/>
          </p:cNvSpPr>
          <p:nvPr>
            <p:ph type="title"/>
          </p:nvPr>
        </p:nvSpPr>
        <p:spPr>
          <a:xfrm>
            <a:off x="581192" y="702156"/>
            <a:ext cx="11029616" cy="463914"/>
          </a:xfrm>
        </p:spPr>
        <p:txBody>
          <a:bodyPr>
            <a:normAutofit fontScale="90000"/>
          </a:bodyPr>
          <a:lstStyle/>
          <a:p>
            <a:r>
              <a:rPr lang="en-US" dirty="0"/>
              <a:t>Writing types involving </a:t>
            </a:r>
            <a:r>
              <a:rPr lang="en-US" dirty="0" err="1"/>
              <a:t>rdF</a:t>
            </a:r>
            <a:r>
              <a:rPr lang="en-US" dirty="0"/>
              <a:t> type – 1/n</a:t>
            </a:r>
          </a:p>
        </p:txBody>
      </p:sp>
      <p:pic>
        <p:nvPicPr>
          <p:cNvPr id="4" name="Picture 3">
            <a:extLst>
              <a:ext uri="{FF2B5EF4-FFF2-40B4-BE49-F238E27FC236}">
                <a16:creationId xmlns:a16="http://schemas.microsoft.com/office/drawing/2014/main" id="{35C9EF32-6CD9-4974-B6D6-72712E0E718E}"/>
              </a:ext>
            </a:extLst>
          </p:cNvPr>
          <p:cNvPicPr>
            <a:picLocks noChangeAspect="1"/>
          </p:cNvPicPr>
          <p:nvPr/>
        </p:nvPicPr>
        <p:blipFill>
          <a:blip r:embed="rId3"/>
          <a:stretch>
            <a:fillRect/>
          </a:stretch>
        </p:blipFill>
        <p:spPr>
          <a:xfrm>
            <a:off x="688327" y="1354105"/>
            <a:ext cx="9658350" cy="4000500"/>
          </a:xfrm>
          <a:prstGeom prst="rect">
            <a:avLst/>
          </a:prstGeom>
        </p:spPr>
      </p:pic>
      <p:sp>
        <p:nvSpPr>
          <p:cNvPr id="5" name="TextBox 4">
            <a:extLst>
              <a:ext uri="{FF2B5EF4-FFF2-40B4-BE49-F238E27FC236}">
                <a16:creationId xmlns:a16="http://schemas.microsoft.com/office/drawing/2014/main" id="{C5F52032-9A51-4CA0-904C-AC9C94EE9D62}"/>
              </a:ext>
            </a:extLst>
          </p:cNvPr>
          <p:cNvSpPr txBox="1"/>
          <p:nvPr/>
        </p:nvSpPr>
        <p:spPr>
          <a:xfrm>
            <a:off x="688327" y="5786512"/>
            <a:ext cx="6254597" cy="369332"/>
          </a:xfrm>
          <a:prstGeom prst="rect">
            <a:avLst/>
          </a:prstGeom>
          <a:noFill/>
        </p:spPr>
        <p:txBody>
          <a:bodyPr wrap="none" rtlCol="0">
            <a:spAutoFit/>
          </a:bodyPr>
          <a:lstStyle/>
          <a:p>
            <a:r>
              <a:rPr lang="en-US" dirty="0"/>
              <a:t>Basics construct for capturing categories or grouping of things. </a:t>
            </a:r>
          </a:p>
        </p:txBody>
      </p:sp>
    </p:spTree>
    <p:extLst>
      <p:ext uri="{BB962C8B-B14F-4D97-AF65-F5344CB8AC3E}">
        <p14:creationId xmlns:p14="http://schemas.microsoft.com/office/powerpoint/2010/main" val="115355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F17F-7602-4C11-9B74-D35D433FDD69}"/>
              </a:ext>
            </a:extLst>
          </p:cNvPr>
          <p:cNvSpPr>
            <a:spLocks noGrp="1"/>
          </p:cNvSpPr>
          <p:nvPr>
            <p:ph type="title"/>
          </p:nvPr>
        </p:nvSpPr>
        <p:spPr>
          <a:xfrm>
            <a:off x="581192" y="702156"/>
            <a:ext cx="11029616" cy="463914"/>
          </a:xfrm>
        </p:spPr>
        <p:txBody>
          <a:bodyPr>
            <a:normAutofit fontScale="90000"/>
          </a:bodyPr>
          <a:lstStyle/>
          <a:p>
            <a:r>
              <a:rPr lang="en-US" dirty="0"/>
              <a:t>Writing types involving </a:t>
            </a:r>
            <a:r>
              <a:rPr lang="en-US" dirty="0" err="1"/>
              <a:t>rdF</a:t>
            </a:r>
            <a:r>
              <a:rPr lang="en-US" dirty="0"/>
              <a:t> type – 2/N</a:t>
            </a:r>
          </a:p>
        </p:txBody>
      </p:sp>
      <p:pic>
        <p:nvPicPr>
          <p:cNvPr id="4" name="Picture 3">
            <a:extLst>
              <a:ext uri="{FF2B5EF4-FFF2-40B4-BE49-F238E27FC236}">
                <a16:creationId xmlns:a16="http://schemas.microsoft.com/office/drawing/2014/main" id="{35C9EF32-6CD9-4974-B6D6-72712E0E718E}"/>
              </a:ext>
            </a:extLst>
          </p:cNvPr>
          <p:cNvPicPr>
            <a:picLocks noChangeAspect="1"/>
          </p:cNvPicPr>
          <p:nvPr/>
        </p:nvPicPr>
        <p:blipFill>
          <a:blip r:embed="rId3"/>
          <a:stretch>
            <a:fillRect/>
          </a:stretch>
        </p:blipFill>
        <p:spPr>
          <a:xfrm>
            <a:off x="688327" y="1354105"/>
            <a:ext cx="9658350" cy="4000500"/>
          </a:xfrm>
          <a:prstGeom prst="rect">
            <a:avLst/>
          </a:prstGeom>
        </p:spPr>
      </p:pic>
    </p:spTree>
    <p:extLst>
      <p:ext uri="{BB962C8B-B14F-4D97-AF65-F5344CB8AC3E}">
        <p14:creationId xmlns:p14="http://schemas.microsoft.com/office/powerpoint/2010/main" val="3983865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F17F-7602-4C11-9B74-D35D433FDD69}"/>
              </a:ext>
            </a:extLst>
          </p:cNvPr>
          <p:cNvSpPr>
            <a:spLocks noGrp="1"/>
          </p:cNvSpPr>
          <p:nvPr>
            <p:ph type="title"/>
          </p:nvPr>
        </p:nvSpPr>
        <p:spPr>
          <a:xfrm>
            <a:off x="581192" y="702156"/>
            <a:ext cx="11029616" cy="463914"/>
          </a:xfrm>
        </p:spPr>
        <p:txBody>
          <a:bodyPr>
            <a:normAutofit fontScale="90000"/>
          </a:bodyPr>
          <a:lstStyle/>
          <a:p>
            <a:r>
              <a:rPr lang="en-US" dirty="0"/>
              <a:t>Writing types involving </a:t>
            </a:r>
            <a:r>
              <a:rPr lang="en-US" dirty="0" err="1"/>
              <a:t>rdF</a:t>
            </a:r>
            <a:r>
              <a:rPr lang="en-US" dirty="0"/>
              <a:t> type – 4/N</a:t>
            </a:r>
          </a:p>
        </p:txBody>
      </p:sp>
      <p:pic>
        <p:nvPicPr>
          <p:cNvPr id="3" name="Picture 2">
            <a:extLst>
              <a:ext uri="{FF2B5EF4-FFF2-40B4-BE49-F238E27FC236}">
                <a16:creationId xmlns:a16="http://schemas.microsoft.com/office/drawing/2014/main" id="{F053C4FA-D319-413B-9E28-5B9F841E51A9}"/>
              </a:ext>
            </a:extLst>
          </p:cNvPr>
          <p:cNvPicPr>
            <a:picLocks noChangeAspect="1"/>
          </p:cNvPicPr>
          <p:nvPr/>
        </p:nvPicPr>
        <p:blipFill>
          <a:blip r:embed="rId3"/>
          <a:stretch>
            <a:fillRect/>
          </a:stretch>
        </p:blipFill>
        <p:spPr>
          <a:xfrm>
            <a:off x="0" y="1455750"/>
            <a:ext cx="12192000" cy="3946499"/>
          </a:xfrm>
          <a:prstGeom prst="rect">
            <a:avLst/>
          </a:prstGeom>
        </p:spPr>
      </p:pic>
    </p:spTree>
    <p:extLst>
      <p:ext uri="{BB962C8B-B14F-4D97-AF65-F5344CB8AC3E}">
        <p14:creationId xmlns:p14="http://schemas.microsoft.com/office/powerpoint/2010/main" val="1079024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F17F-7602-4C11-9B74-D35D433FDD69}"/>
              </a:ext>
            </a:extLst>
          </p:cNvPr>
          <p:cNvSpPr>
            <a:spLocks noGrp="1"/>
          </p:cNvSpPr>
          <p:nvPr>
            <p:ph type="title"/>
          </p:nvPr>
        </p:nvSpPr>
        <p:spPr>
          <a:xfrm>
            <a:off x="581192" y="702156"/>
            <a:ext cx="11029616" cy="463914"/>
          </a:xfrm>
        </p:spPr>
        <p:txBody>
          <a:bodyPr>
            <a:normAutofit fontScale="90000"/>
          </a:bodyPr>
          <a:lstStyle/>
          <a:p>
            <a:r>
              <a:rPr lang="en-US" dirty="0"/>
              <a:t>Writing types involving </a:t>
            </a:r>
            <a:r>
              <a:rPr lang="en-US" dirty="0" err="1"/>
              <a:t>rdF</a:t>
            </a:r>
            <a:r>
              <a:rPr lang="en-US" dirty="0"/>
              <a:t> type – 5/N</a:t>
            </a:r>
          </a:p>
        </p:txBody>
      </p:sp>
      <p:pic>
        <p:nvPicPr>
          <p:cNvPr id="4" name="Picture 3">
            <a:extLst>
              <a:ext uri="{FF2B5EF4-FFF2-40B4-BE49-F238E27FC236}">
                <a16:creationId xmlns:a16="http://schemas.microsoft.com/office/drawing/2014/main" id="{AE8B2B7D-72D6-4649-9355-2127682B93A3}"/>
              </a:ext>
            </a:extLst>
          </p:cNvPr>
          <p:cNvPicPr>
            <a:picLocks noChangeAspect="1"/>
          </p:cNvPicPr>
          <p:nvPr/>
        </p:nvPicPr>
        <p:blipFill>
          <a:blip r:embed="rId3"/>
          <a:stretch>
            <a:fillRect/>
          </a:stretch>
        </p:blipFill>
        <p:spPr>
          <a:xfrm>
            <a:off x="447675" y="1166070"/>
            <a:ext cx="11296650" cy="4676775"/>
          </a:xfrm>
          <a:prstGeom prst="rect">
            <a:avLst/>
          </a:prstGeom>
        </p:spPr>
      </p:pic>
    </p:spTree>
    <p:extLst>
      <p:ext uri="{BB962C8B-B14F-4D97-AF65-F5344CB8AC3E}">
        <p14:creationId xmlns:p14="http://schemas.microsoft.com/office/powerpoint/2010/main" val="2618487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F17F-7602-4C11-9B74-D35D433FDD69}"/>
              </a:ext>
            </a:extLst>
          </p:cNvPr>
          <p:cNvSpPr>
            <a:spLocks noGrp="1"/>
          </p:cNvSpPr>
          <p:nvPr>
            <p:ph type="title"/>
          </p:nvPr>
        </p:nvSpPr>
        <p:spPr>
          <a:xfrm>
            <a:off x="581192" y="702156"/>
            <a:ext cx="11029616" cy="463914"/>
          </a:xfrm>
        </p:spPr>
        <p:txBody>
          <a:bodyPr>
            <a:normAutofit fontScale="90000"/>
          </a:bodyPr>
          <a:lstStyle/>
          <a:p>
            <a:r>
              <a:rPr lang="en-US" dirty="0"/>
              <a:t>Writing types involving </a:t>
            </a:r>
            <a:r>
              <a:rPr lang="en-US" dirty="0" err="1"/>
              <a:t>rdF</a:t>
            </a:r>
            <a:r>
              <a:rPr lang="en-US" dirty="0"/>
              <a:t> type – 6/N</a:t>
            </a:r>
          </a:p>
        </p:txBody>
      </p:sp>
      <p:pic>
        <p:nvPicPr>
          <p:cNvPr id="3" name="Picture 2">
            <a:extLst>
              <a:ext uri="{FF2B5EF4-FFF2-40B4-BE49-F238E27FC236}">
                <a16:creationId xmlns:a16="http://schemas.microsoft.com/office/drawing/2014/main" id="{D7A1B022-797F-476B-923E-4FF2677510EA}"/>
              </a:ext>
            </a:extLst>
          </p:cNvPr>
          <p:cNvPicPr>
            <a:picLocks noChangeAspect="1"/>
          </p:cNvPicPr>
          <p:nvPr/>
        </p:nvPicPr>
        <p:blipFill>
          <a:blip r:embed="rId3"/>
          <a:stretch>
            <a:fillRect/>
          </a:stretch>
        </p:blipFill>
        <p:spPr>
          <a:xfrm>
            <a:off x="0" y="1166070"/>
            <a:ext cx="11325225" cy="4686300"/>
          </a:xfrm>
          <a:prstGeom prst="rect">
            <a:avLst/>
          </a:prstGeom>
        </p:spPr>
      </p:pic>
      <p:sp>
        <p:nvSpPr>
          <p:cNvPr id="5" name="TextBox 4">
            <a:extLst>
              <a:ext uri="{FF2B5EF4-FFF2-40B4-BE49-F238E27FC236}">
                <a16:creationId xmlns:a16="http://schemas.microsoft.com/office/drawing/2014/main" id="{5D3FCBD9-586D-4189-B450-1A06C9A8A9B7}"/>
              </a:ext>
            </a:extLst>
          </p:cNvPr>
          <p:cNvSpPr txBox="1"/>
          <p:nvPr/>
        </p:nvSpPr>
        <p:spPr>
          <a:xfrm>
            <a:off x="713064" y="6123963"/>
            <a:ext cx="2887842" cy="369332"/>
          </a:xfrm>
          <a:prstGeom prst="rect">
            <a:avLst/>
          </a:prstGeom>
          <a:noFill/>
        </p:spPr>
        <p:txBody>
          <a:bodyPr wrap="none" rtlCol="0">
            <a:spAutoFit/>
          </a:bodyPr>
          <a:lstStyle/>
          <a:p>
            <a:r>
              <a:rPr lang="en-US" dirty="0"/>
              <a:t>a is a short type for </a:t>
            </a:r>
            <a:r>
              <a:rPr lang="en-US" dirty="0" err="1"/>
              <a:t>rsd:type</a:t>
            </a:r>
            <a:endParaRPr lang="en-US" dirty="0"/>
          </a:p>
        </p:txBody>
      </p:sp>
    </p:spTree>
    <p:extLst>
      <p:ext uri="{BB962C8B-B14F-4D97-AF65-F5344CB8AC3E}">
        <p14:creationId xmlns:p14="http://schemas.microsoft.com/office/powerpoint/2010/main" val="198051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F963-A35D-4B2D-8158-83197102DCE8}"/>
              </a:ext>
            </a:extLst>
          </p:cNvPr>
          <p:cNvSpPr>
            <a:spLocks noGrp="1"/>
          </p:cNvSpPr>
          <p:nvPr>
            <p:ph type="title"/>
          </p:nvPr>
        </p:nvSpPr>
        <p:spPr>
          <a:xfrm>
            <a:off x="581192" y="702156"/>
            <a:ext cx="11029616" cy="548146"/>
          </a:xfrm>
        </p:spPr>
        <p:txBody>
          <a:bodyPr/>
          <a:lstStyle/>
          <a:p>
            <a:r>
              <a:rPr lang="en-US" dirty="0" err="1"/>
              <a:t>Blazegraph</a:t>
            </a:r>
            <a:endParaRPr lang="en-US" dirty="0"/>
          </a:p>
        </p:txBody>
      </p:sp>
      <p:pic>
        <p:nvPicPr>
          <p:cNvPr id="4" name="Picture 3">
            <a:extLst>
              <a:ext uri="{FF2B5EF4-FFF2-40B4-BE49-F238E27FC236}">
                <a16:creationId xmlns:a16="http://schemas.microsoft.com/office/drawing/2014/main" id="{1516B826-044D-4915-9623-8F0CD17ADF65}"/>
              </a:ext>
            </a:extLst>
          </p:cNvPr>
          <p:cNvPicPr>
            <a:picLocks noChangeAspect="1"/>
          </p:cNvPicPr>
          <p:nvPr/>
        </p:nvPicPr>
        <p:blipFill>
          <a:blip r:embed="rId2"/>
          <a:stretch>
            <a:fillRect/>
          </a:stretch>
        </p:blipFill>
        <p:spPr>
          <a:xfrm>
            <a:off x="613248" y="1250302"/>
            <a:ext cx="10965504" cy="5607698"/>
          </a:xfrm>
          <a:prstGeom prst="rect">
            <a:avLst/>
          </a:prstGeom>
        </p:spPr>
      </p:pic>
    </p:spTree>
    <p:extLst>
      <p:ext uri="{BB962C8B-B14F-4D97-AF65-F5344CB8AC3E}">
        <p14:creationId xmlns:p14="http://schemas.microsoft.com/office/powerpoint/2010/main" val="55953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D6DB-5A69-4493-A0DE-403DE7B7D95E}"/>
              </a:ext>
            </a:extLst>
          </p:cNvPr>
          <p:cNvSpPr>
            <a:spLocks noGrp="1"/>
          </p:cNvSpPr>
          <p:nvPr>
            <p:ph type="title"/>
          </p:nvPr>
        </p:nvSpPr>
        <p:spPr>
          <a:xfrm>
            <a:off x="581192" y="702156"/>
            <a:ext cx="11029616" cy="598138"/>
          </a:xfrm>
        </p:spPr>
        <p:txBody>
          <a:bodyPr/>
          <a:lstStyle/>
          <a:p>
            <a:r>
              <a:rPr lang="en-US" dirty="0"/>
              <a:t>Completing </a:t>
            </a:r>
            <a:r>
              <a:rPr lang="en-US" dirty="0" err="1"/>
              <a:t>rdf</a:t>
            </a:r>
            <a:r>
              <a:rPr lang="en-US" dirty="0"/>
              <a:t> triples – 1/n</a:t>
            </a:r>
          </a:p>
        </p:txBody>
      </p:sp>
      <p:pic>
        <p:nvPicPr>
          <p:cNvPr id="5" name="Picture 4">
            <a:extLst>
              <a:ext uri="{FF2B5EF4-FFF2-40B4-BE49-F238E27FC236}">
                <a16:creationId xmlns:a16="http://schemas.microsoft.com/office/drawing/2014/main" id="{1867C0A0-DC73-43BF-9B5E-0781ECDE6F71}"/>
              </a:ext>
            </a:extLst>
          </p:cNvPr>
          <p:cNvPicPr>
            <a:picLocks noChangeAspect="1"/>
          </p:cNvPicPr>
          <p:nvPr/>
        </p:nvPicPr>
        <p:blipFill>
          <a:blip r:embed="rId3"/>
          <a:stretch>
            <a:fillRect/>
          </a:stretch>
        </p:blipFill>
        <p:spPr>
          <a:xfrm>
            <a:off x="0" y="1188326"/>
            <a:ext cx="12192000" cy="5321278"/>
          </a:xfrm>
          <a:prstGeom prst="rect">
            <a:avLst/>
          </a:prstGeom>
        </p:spPr>
      </p:pic>
    </p:spTree>
    <p:extLst>
      <p:ext uri="{BB962C8B-B14F-4D97-AF65-F5344CB8AC3E}">
        <p14:creationId xmlns:p14="http://schemas.microsoft.com/office/powerpoint/2010/main" val="86208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801C-D22D-4022-8BB7-BCDF4DDA7E28}"/>
              </a:ext>
            </a:extLst>
          </p:cNvPr>
          <p:cNvSpPr>
            <a:spLocks noGrp="1"/>
          </p:cNvSpPr>
          <p:nvPr>
            <p:ph type="title"/>
          </p:nvPr>
        </p:nvSpPr>
        <p:spPr>
          <a:xfrm>
            <a:off x="581192" y="702156"/>
            <a:ext cx="11029616" cy="521337"/>
          </a:xfrm>
        </p:spPr>
        <p:txBody>
          <a:bodyPr/>
          <a:lstStyle/>
          <a:p>
            <a:r>
              <a:rPr lang="en-US" dirty="0"/>
              <a:t>Turtle</a:t>
            </a:r>
          </a:p>
        </p:txBody>
      </p:sp>
      <p:sp>
        <p:nvSpPr>
          <p:cNvPr id="4" name="TextBox 3">
            <a:extLst>
              <a:ext uri="{FF2B5EF4-FFF2-40B4-BE49-F238E27FC236}">
                <a16:creationId xmlns:a16="http://schemas.microsoft.com/office/drawing/2014/main" id="{1FAC9511-C328-4D8F-A9B1-63B155960C14}"/>
              </a:ext>
            </a:extLst>
          </p:cNvPr>
          <p:cNvSpPr txBox="1"/>
          <p:nvPr/>
        </p:nvSpPr>
        <p:spPr>
          <a:xfrm>
            <a:off x="261257" y="1223493"/>
            <a:ext cx="2707280" cy="369332"/>
          </a:xfrm>
          <a:prstGeom prst="rect">
            <a:avLst/>
          </a:prstGeom>
          <a:noFill/>
        </p:spPr>
        <p:txBody>
          <a:bodyPr wrap="none" rtlCol="0">
            <a:spAutoFit/>
          </a:bodyPr>
          <a:lstStyle/>
          <a:p>
            <a:r>
              <a:rPr lang="en-US" dirty="0"/>
              <a:t>RDF Serialization formats.</a:t>
            </a:r>
          </a:p>
        </p:txBody>
      </p:sp>
      <p:pic>
        <p:nvPicPr>
          <p:cNvPr id="5" name="Picture 4">
            <a:extLst>
              <a:ext uri="{FF2B5EF4-FFF2-40B4-BE49-F238E27FC236}">
                <a16:creationId xmlns:a16="http://schemas.microsoft.com/office/drawing/2014/main" id="{38B47E8E-8C69-4B8F-9686-9E2A8C2B6050}"/>
              </a:ext>
            </a:extLst>
          </p:cNvPr>
          <p:cNvPicPr>
            <a:picLocks noChangeAspect="1"/>
          </p:cNvPicPr>
          <p:nvPr/>
        </p:nvPicPr>
        <p:blipFill>
          <a:blip r:embed="rId3"/>
          <a:stretch>
            <a:fillRect/>
          </a:stretch>
        </p:blipFill>
        <p:spPr>
          <a:xfrm>
            <a:off x="0" y="1592824"/>
            <a:ext cx="12192000" cy="5265176"/>
          </a:xfrm>
          <a:prstGeom prst="rect">
            <a:avLst/>
          </a:prstGeom>
        </p:spPr>
      </p:pic>
    </p:spTree>
    <p:extLst>
      <p:ext uri="{BB962C8B-B14F-4D97-AF65-F5344CB8AC3E}">
        <p14:creationId xmlns:p14="http://schemas.microsoft.com/office/powerpoint/2010/main" val="189433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F99F-EBEF-49F6-A481-393312916A49}"/>
              </a:ext>
            </a:extLst>
          </p:cNvPr>
          <p:cNvSpPr>
            <a:spLocks noGrp="1"/>
          </p:cNvSpPr>
          <p:nvPr>
            <p:ph type="title"/>
          </p:nvPr>
        </p:nvSpPr>
        <p:spPr>
          <a:xfrm>
            <a:off x="581192" y="702156"/>
            <a:ext cx="11029616" cy="520154"/>
          </a:xfrm>
        </p:spPr>
        <p:txBody>
          <a:bodyPr/>
          <a:lstStyle/>
          <a:p>
            <a:r>
              <a:rPr lang="en-US" dirty="0"/>
              <a:t>RDF Triples</a:t>
            </a:r>
          </a:p>
        </p:txBody>
      </p:sp>
      <p:pic>
        <p:nvPicPr>
          <p:cNvPr id="4" name="Picture 3">
            <a:extLst>
              <a:ext uri="{FF2B5EF4-FFF2-40B4-BE49-F238E27FC236}">
                <a16:creationId xmlns:a16="http://schemas.microsoft.com/office/drawing/2014/main" id="{157BD5AA-5AD2-443D-9F56-2676B8F0AB69}"/>
              </a:ext>
            </a:extLst>
          </p:cNvPr>
          <p:cNvPicPr>
            <a:picLocks noChangeAspect="1"/>
          </p:cNvPicPr>
          <p:nvPr/>
        </p:nvPicPr>
        <p:blipFill>
          <a:blip r:embed="rId3"/>
          <a:stretch>
            <a:fillRect/>
          </a:stretch>
        </p:blipFill>
        <p:spPr>
          <a:xfrm>
            <a:off x="0" y="1293733"/>
            <a:ext cx="12192000" cy="5483514"/>
          </a:xfrm>
          <a:prstGeom prst="rect">
            <a:avLst/>
          </a:prstGeom>
        </p:spPr>
      </p:pic>
    </p:spTree>
    <p:extLst>
      <p:ext uri="{BB962C8B-B14F-4D97-AF65-F5344CB8AC3E}">
        <p14:creationId xmlns:p14="http://schemas.microsoft.com/office/powerpoint/2010/main" val="301272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7526-66E6-40AF-A9E1-F0D565C7B74F}"/>
              </a:ext>
            </a:extLst>
          </p:cNvPr>
          <p:cNvSpPr>
            <a:spLocks noGrp="1"/>
          </p:cNvSpPr>
          <p:nvPr>
            <p:ph type="title"/>
          </p:nvPr>
        </p:nvSpPr>
        <p:spPr>
          <a:xfrm>
            <a:off x="581192" y="702156"/>
            <a:ext cx="11029616" cy="556193"/>
          </a:xfrm>
        </p:spPr>
        <p:txBody>
          <a:bodyPr/>
          <a:lstStyle/>
          <a:p>
            <a:r>
              <a:rPr lang="en-US" dirty="0"/>
              <a:t>RDF Triples</a:t>
            </a:r>
          </a:p>
        </p:txBody>
      </p:sp>
      <p:pic>
        <p:nvPicPr>
          <p:cNvPr id="4" name="Picture 3">
            <a:extLst>
              <a:ext uri="{FF2B5EF4-FFF2-40B4-BE49-F238E27FC236}">
                <a16:creationId xmlns:a16="http://schemas.microsoft.com/office/drawing/2014/main" id="{3AED269D-5C90-4F3C-AA57-2F5A32C043FF}"/>
              </a:ext>
            </a:extLst>
          </p:cNvPr>
          <p:cNvPicPr>
            <a:picLocks noChangeAspect="1"/>
          </p:cNvPicPr>
          <p:nvPr/>
        </p:nvPicPr>
        <p:blipFill>
          <a:blip r:embed="rId2"/>
          <a:stretch>
            <a:fillRect/>
          </a:stretch>
        </p:blipFill>
        <p:spPr>
          <a:xfrm>
            <a:off x="244553" y="1258349"/>
            <a:ext cx="10209654" cy="5503178"/>
          </a:xfrm>
          <a:prstGeom prst="rect">
            <a:avLst/>
          </a:prstGeom>
        </p:spPr>
      </p:pic>
    </p:spTree>
    <p:extLst>
      <p:ext uri="{BB962C8B-B14F-4D97-AF65-F5344CB8AC3E}">
        <p14:creationId xmlns:p14="http://schemas.microsoft.com/office/powerpoint/2010/main" val="222529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0EE3-560E-4E60-9F57-D9D260AB4CFB}"/>
              </a:ext>
            </a:extLst>
          </p:cNvPr>
          <p:cNvSpPr>
            <a:spLocks noGrp="1"/>
          </p:cNvSpPr>
          <p:nvPr>
            <p:ph type="title"/>
          </p:nvPr>
        </p:nvSpPr>
        <p:spPr>
          <a:xfrm>
            <a:off x="581192" y="702156"/>
            <a:ext cx="11029616" cy="531026"/>
          </a:xfrm>
        </p:spPr>
        <p:txBody>
          <a:bodyPr/>
          <a:lstStyle/>
          <a:p>
            <a:r>
              <a:rPr lang="en-US" dirty="0"/>
              <a:t>RDF Database</a:t>
            </a:r>
          </a:p>
        </p:txBody>
      </p:sp>
      <p:pic>
        <p:nvPicPr>
          <p:cNvPr id="4" name="Picture 3">
            <a:extLst>
              <a:ext uri="{FF2B5EF4-FFF2-40B4-BE49-F238E27FC236}">
                <a16:creationId xmlns:a16="http://schemas.microsoft.com/office/drawing/2014/main" id="{1F6955F0-B165-4BE5-9FE4-2C5E5A10E071}"/>
              </a:ext>
            </a:extLst>
          </p:cNvPr>
          <p:cNvPicPr>
            <a:picLocks noChangeAspect="1"/>
          </p:cNvPicPr>
          <p:nvPr/>
        </p:nvPicPr>
        <p:blipFill>
          <a:blip r:embed="rId3"/>
          <a:stretch>
            <a:fillRect/>
          </a:stretch>
        </p:blipFill>
        <p:spPr>
          <a:xfrm>
            <a:off x="192966" y="1210426"/>
            <a:ext cx="9239036" cy="4760752"/>
          </a:xfrm>
          <a:prstGeom prst="rect">
            <a:avLst/>
          </a:prstGeom>
        </p:spPr>
      </p:pic>
      <p:sp>
        <p:nvSpPr>
          <p:cNvPr id="5" name="TextBox 4">
            <a:extLst>
              <a:ext uri="{FF2B5EF4-FFF2-40B4-BE49-F238E27FC236}">
                <a16:creationId xmlns:a16="http://schemas.microsoft.com/office/drawing/2014/main" id="{1FE5FD41-5FF6-4049-80BA-8797CBAB5BE1}"/>
              </a:ext>
            </a:extLst>
          </p:cNvPr>
          <p:cNvSpPr txBox="1"/>
          <p:nvPr/>
        </p:nvSpPr>
        <p:spPr>
          <a:xfrm>
            <a:off x="192966" y="5971178"/>
            <a:ext cx="2487669" cy="369332"/>
          </a:xfrm>
          <a:prstGeom prst="rect">
            <a:avLst/>
          </a:prstGeom>
          <a:noFill/>
        </p:spPr>
        <p:txBody>
          <a:bodyPr wrap="none" rtlCol="0">
            <a:spAutoFit/>
          </a:bodyPr>
          <a:lstStyle/>
          <a:p>
            <a:r>
              <a:rPr lang="en-US" dirty="0"/>
              <a:t>Modified with 64 triples</a:t>
            </a:r>
          </a:p>
        </p:txBody>
      </p:sp>
    </p:spTree>
    <p:extLst>
      <p:ext uri="{BB962C8B-B14F-4D97-AF65-F5344CB8AC3E}">
        <p14:creationId xmlns:p14="http://schemas.microsoft.com/office/powerpoint/2010/main" val="24196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E1C9-6C89-4680-9DB2-AB0D4B2A2AC2}"/>
              </a:ext>
            </a:extLst>
          </p:cNvPr>
          <p:cNvSpPr>
            <a:spLocks noGrp="1"/>
          </p:cNvSpPr>
          <p:nvPr>
            <p:ph type="title"/>
          </p:nvPr>
        </p:nvSpPr>
        <p:spPr>
          <a:xfrm>
            <a:off x="581192" y="702156"/>
            <a:ext cx="11029616" cy="389526"/>
          </a:xfrm>
        </p:spPr>
        <p:txBody>
          <a:bodyPr>
            <a:normAutofit fontScale="90000"/>
          </a:bodyPr>
          <a:lstStyle/>
          <a:p>
            <a:r>
              <a:rPr lang="en-US" dirty="0"/>
              <a:t>SPARQL 1.1</a:t>
            </a:r>
          </a:p>
        </p:txBody>
      </p:sp>
      <p:pic>
        <p:nvPicPr>
          <p:cNvPr id="4" name="Picture 3">
            <a:extLst>
              <a:ext uri="{FF2B5EF4-FFF2-40B4-BE49-F238E27FC236}">
                <a16:creationId xmlns:a16="http://schemas.microsoft.com/office/drawing/2014/main" id="{75D6B2A1-525E-4549-92C8-CD10CF90252D}"/>
              </a:ext>
            </a:extLst>
          </p:cNvPr>
          <p:cNvPicPr>
            <a:picLocks noChangeAspect="1"/>
          </p:cNvPicPr>
          <p:nvPr/>
        </p:nvPicPr>
        <p:blipFill>
          <a:blip r:embed="rId2"/>
          <a:stretch>
            <a:fillRect/>
          </a:stretch>
        </p:blipFill>
        <p:spPr>
          <a:xfrm>
            <a:off x="0" y="1091682"/>
            <a:ext cx="12192000" cy="5492405"/>
          </a:xfrm>
          <a:prstGeom prst="rect">
            <a:avLst/>
          </a:prstGeom>
        </p:spPr>
      </p:pic>
    </p:spTree>
    <p:extLst>
      <p:ext uri="{BB962C8B-B14F-4D97-AF65-F5344CB8AC3E}">
        <p14:creationId xmlns:p14="http://schemas.microsoft.com/office/powerpoint/2010/main" val="9272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41F0-4316-4BBB-A15C-918DBDC4CA67}"/>
              </a:ext>
            </a:extLst>
          </p:cNvPr>
          <p:cNvSpPr>
            <a:spLocks noGrp="1"/>
          </p:cNvSpPr>
          <p:nvPr>
            <p:ph type="title"/>
          </p:nvPr>
        </p:nvSpPr>
        <p:spPr>
          <a:xfrm>
            <a:off x="581192" y="702156"/>
            <a:ext cx="11029616" cy="473501"/>
          </a:xfrm>
        </p:spPr>
        <p:txBody>
          <a:bodyPr>
            <a:normAutofit fontScale="90000"/>
          </a:bodyPr>
          <a:lstStyle/>
          <a:p>
            <a:r>
              <a:rPr lang="en-US" dirty="0"/>
              <a:t>Basic query pattern</a:t>
            </a:r>
          </a:p>
        </p:txBody>
      </p:sp>
      <p:sp>
        <p:nvSpPr>
          <p:cNvPr id="5" name="TextBox 4">
            <a:extLst>
              <a:ext uri="{FF2B5EF4-FFF2-40B4-BE49-F238E27FC236}">
                <a16:creationId xmlns:a16="http://schemas.microsoft.com/office/drawing/2014/main" id="{325B2454-D885-4061-A599-9387238182BF}"/>
              </a:ext>
            </a:extLst>
          </p:cNvPr>
          <p:cNvSpPr txBox="1"/>
          <p:nvPr/>
        </p:nvSpPr>
        <p:spPr>
          <a:xfrm>
            <a:off x="153353" y="1175657"/>
            <a:ext cx="10598158" cy="2862322"/>
          </a:xfrm>
          <a:prstGeom prst="rect">
            <a:avLst/>
          </a:prstGeom>
          <a:noFill/>
        </p:spPr>
        <p:txBody>
          <a:bodyPr wrap="none" rtlCol="0">
            <a:spAutoFit/>
          </a:bodyPr>
          <a:lstStyle/>
          <a:p>
            <a:r>
              <a:rPr lang="en-US" dirty="0"/>
              <a:t>SPARQL is the query language for interrogating with RDF based graph. Also, a standard maintained by W3C.</a:t>
            </a:r>
          </a:p>
          <a:p>
            <a:endParaRPr lang="en-US" dirty="0"/>
          </a:p>
          <a:p>
            <a:r>
              <a:rPr lang="en-US" dirty="0"/>
              <a:t>SELECT clause read and write things from Graph.</a:t>
            </a:r>
          </a:p>
          <a:p>
            <a:r>
              <a:rPr lang="en-US" dirty="0"/>
              <a:t> * means to select everything.</a:t>
            </a:r>
          </a:p>
          <a:p>
            <a:r>
              <a:rPr lang="en-US" dirty="0"/>
              <a:t>WHERE clause is for the Graph pattern.</a:t>
            </a:r>
          </a:p>
          <a:p>
            <a:r>
              <a:rPr lang="en-US" dirty="0"/>
              <a:t>Variables start with a question mark (?) symbol.</a:t>
            </a:r>
          </a:p>
          <a:p>
            <a:r>
              <a:rPr lang="en-US" dirty="0"/>
              <a:t>?s : Subject , ?p: predicate, ?o: object.</a:t>
            </a:r>
          </a:p>
          <a:p>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12947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CB53-EC72-4C9D-B31C-94041E437E5E}"/>
              </a:ext>
            </a:extLst>
          </p:cNvPr>
          <p:cNvSpPr>
            <a:spLocks noGrp="1"/>
          </p:cNvSpPr>
          <p:nvPr>
            <p:ph type="title"/>
          </p:nvPr>
        </p:nvSpPr>
        <p:spPr>
          <a:xfrm>
            <a:off x="581192" y="702156"/>
            <a:ext cx="11029616" cy="371635"/>
          </a:xfrm>
        </p:spPr>
        <p:txBody>
          <a:bodyPr>
            <a:normAutofit fontScale="90000"/>
          </a:bodyPr>
          <a:lstStyle/>
          <a:p>
            <a:r>
              <a:rPr lang="en-US" dirty="0"/>
              <a:t>Querying - 1</a:t>
            </a:r>
          </a:p>
        </p:txBody>
      </p:sp>
      <p:pic>
        <p:nvPicPr>
          <p:cNvPr id="4" name="Picture 3">
            <a:extLst>
              <a:ext uri="{FF2B5EF4-FFF2-40B4-BE49-F238E27FC236}">
                <a16:creationId xmlns:a16="http://schemas.microsoft.com/office/drawing/2014/main" id="{8DDC0FD4-A0EB-4BCE-9134-176C8E6CA64F}"/>
              </a:ext>
            </a:extLst>
          </p:cNvPr>
          <p:cNvPicPr>
            <a:picLocks noChangeAspect="1"/>
          </p:cNvPicPr>
          <p:nvPr/>
        </p:nvPicPr>
        <p:blipFill>
          <a:blip r:embed="rId3"/>
          <a:stretch>
            <a:fillRect/>
          </a:stretch>
        </p:blipFill>
        <p:spPr>
          <a:xfrm>
            <a:off x="0" y="1140903"/>
            <a:ext cx="12192000" cy="5717097"/>
          </a:xfrm>
          <a:prstGeom prst="rect">
            <a:avLst/>
          </a:prstGeom>
        </p:spPr>
      </p:pic>
    </p:spTree>
    <p:extLst>
      <p:ext uri="{BB962C8B-B14F-4D97-AF65-F5344CB8AC3E}">
        <p14:creationId xmlns:p14="http://schemas.microsoft.com/office/powerpoint/2010/main" val="422187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CB53-EC72-4C9D-B31C-94041E437E5E}"/>
              </a:ext>
            </a:extLst>
          </p:cNvPr>
          <p:cNvSpPr>
            <a:spLocks noGrp="1"/>
          </p:cNvSpPr>
          <p:nvPr>
            <p:ph type="title"/>
          </p:nvPr>
        </p:nvSpPr>
        <p:spPr>
          <a:xfrm>
            <a:off x="581192" y="702156"/>
            <a:ext cx="11029616" cy="371635"/>
          </a:xfrm>
        </p:spPr>
        <p:txBody>
          <a:bodyPr>
            <a:normAutofit fontScale="90000"/>
          </a:bodyPr>
          <a:lstStyle/>
          <a:p>
            <a:r>
              <a:rPr lang="en-US" dirty="0"/>
              <a:t>Querying </a:t>
            </a:r>
            <a:r>
              <a:rPr lang="en-US"/>
              <a:t>- 2</a:t>
            </a:r>
            <a:endParaRPr lang="en-US" dirty="0"/>
          </a:p>
        </p:txBody>
      </p:sp>
      <p:pic>
        <p:nvPicPr>
          <p:cNvPr id="3" name="Picture 2">
            <a:extLst>
              <a:ext uri="{FF2B5EF4-FFF2-40B4-BE49-F238E27FC236}">
                <a16:creationId xmlns:a16="http://schemas.microsoft.com/office/drawing/2014/main" id="{E2067946-E161-45ED-972C-4078AEF6F035}"/>
              </a:ext>
            </a:extLst>
          </p:cNvPr>
          <p:cNvPicPr>
            <a:picLocks noChangeAspect="1"/>
          </p:cNvPicPr>
          <p:nvPr/>
        </p:nvPicPr>
        <p:blipFill>
          <a:blip r:embed="rId3"/>
          <a:stretch>
            <a:fillRect/>
          </a:stretch>
        </p:blipFill>
        <p:spPr>
          <a:xfrm>
            <a:off x="0" y="1073791"/>
            <a:ext cx="12192000" cy="4806310"/>
          </a:xfrm>
          <a:prstGeom prst="rect">
            <a:avLst/>
          </a:prstGeom>
        </p:spPr>
      </p:pic>
      <p:sp>
        <p:nvSpPr>
          <p:cNvPr id="5" name="TextBox 4">
            <a:extLst>
              <a:ext uri="{FF2B5EF4-FFF2-40B4-BE49-F238E27FC236}">
                <a16:creationId xmlns:a16="http://schemas.microsoft.com/office/drawing/2014/main" id="{07BDE6B5-3829-4E83-92AD-A8E2AA93EDCC}"/>
              </a:ext>
            </a:extLst>
          </p:cNvPr>
          <p:cNvSpPr txBox="1"/>
          <p:nvPr/>
        </p:nvSpPr>
        <p:spPr>
          <a:xfrm>
            <a:off x="98592" y="6070280"/>
            <a:ext cx="5182124" cy="369332"/>
          </a:xfrm>
          <a:prstGeom prst="rect">
            <a:avLst/>
          </a:prstGeom>
          <a:noFill/>
        </p:spPr>
        <p:txBody>
          <a:bodyPr wrap="none" rtlCol="0">
            <a:spAutoFit/>
          </a:bodyPr>
          <a:lstStyle/>
          <a:p>
            <a:r>
              <a:rPr lang="en-US" dirty="0"/>
              <a:t>Not a good idea to run this query for large datasets.</a:t>
            </a:r>
          </a:p>
        </p:txBody>
      </p:sp>
    </p:spTree>
    <p:extLst>
      <p:ext uri="{BB962C8B-B14F-4D97-AF65-F5344CB8AC3E}">
        <p14:creationId xmlns:p14="http://schemas.microsoft.com/office/powerpoint/2010/main" val="1111616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CB53-EC72-4C9D-B31C-94041E437E5E}"/>
              </a:ext>
            </a:extLst>
          </p:cNvPr>
          <p:cNvSpPr>
            <a:spLocks noGrp="1"/>
          </p:cNvSpPr>
          <p:nvPr>
            <p:ph type="title"/>
          </p:nvPr>
        </p:nvSpPr>
        <p:spPr>
          <a:xfrm>
            <a:off x="581192" y="702156"/>
            <a:ext cx="11029616" cy="371635"/>
          </a:xfrm>
        </p:spPr>
        <p:txBody>
          <a:bodyPr>
            <a:normAutofit fontScale="90000"/>
          </a:bodyPr>
          <a:lstStyle/>
          <a:p>
            <a:r>
              <a:rPr lang="en-US" dirty="0"/>
              <a:t>Querying - 3</a:t>
            </a:r>
          </a:p>
        </p:txBody>
      </p:sp>
      <p:sp>
        <p:nvSpPr>
          <p:cNvPr id="5" name="TextBox 4">
            <a:extLst>
              <a:ext uri="{FF2B5EF4-FFF2-40B4-BE49-F238E27FC236}">
                <a16:creationId xmlns:a16="http://schemas.microsoft.com/office/drawing/2014/main" id="{07BDE6B5-3829-4E83-92AD-A8E2AA93EDCC}"/>
              </a:ext>
            </a:extLst>
          </p:cNvPr>
          <p:cNvSpPr txBox="1"/>
          <p:nvPr/>
        </p:nvSpPr>
        <p:spPr>
          <a:xfrm>
            <a:off x="98592" y="6070280"/>
            <a:ext cx="4347537" cy="369332"/>
          </a:xfrm>
          <a:prstGeom prst="rect">
            <a:avLst/>
          </a:prstGeom>
          <a:noFill/>
        </p:spPr>
        <p:txBody>
          <a:bodyPr wrap="none" rtlCol="0">
            <a:spAutoFit/>
          </a:bodyPr>
          <a:lstStyle/>
          <a:p>
            <a:r>
              <a:rPr lang="en-US" dirty="0"/>
              <a:t>Effective way of grabbing a sample of data.</a:t>
            </a:r>
          </a:p>
        </p:txBody>
      </p:sp>
      <p:pic>
        <p:nvPicPr>
          <p:cNvPr id="4" name="Picture 3">
            <a:extLst>
              <a:ext uri="{FF2B5EF4-FFF2-40B4-BE49-F238E27FC236}">
                <a16:creationId xmlns:a16="http://schemas.microsoft.com/office/drawing/2014/main" id="{5A5A6E4C-FDB0-4D90-97BC-8B6688DB26C0}"/>
              </a:ext>
            </a:extLst>
          </p:cNvPr>
          <p:cNvPicPr>
            <a:picLocks noChangeAspect="1"/>
          </p:cNvPicPr>
          <p:nvPr/>
        </p:nvPicPr>
        <p:blipFill>
          <a:blip r:embed="rId3"/>
          <a:stretch>
            <a:fillRect/>
          </a:stretch>
        </p:blipFill>
        <p:spPr>
          <a:xfrm>
            <a:off x="0" y="1073790"/>
            <a:ext cx="12192000" cy="4996489"/>
          </a:xfrm>
          <a:prstGeom prst="rect">
            <a:avLst/>
          </a:prstGeom>
        </p:spPr>
      </p:pic>
    </p:spTree>
    <p:extLst>
      <p:ext uri="{BB962C8B-B14F-4D97-AF65-F5344CB8AC3E}">
        <p14:creationId xmlns:p14="http://schemas.microsoft.com/office/powerpoint/2010/main" val="20117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9526-ABBE-4C23-B5AA-7FB7D88C5C12}"/>
              </a:ext>
            </a:extLst>
          </p:cNvPr>
          <p:cNvSpPr>
            <a:spLocks noGrp="1"/>
          </p:cNvSpPr>
          <p:nvPr>
            <p:ph type="title"/>
          </p:nvPr>
        </p:nvSpPr>
        <p:spPr>
          <a:xfrm>
            <a:off x="581192" y="702156"/>
            <a:ext cx="11029616" cy="369332"/>
          </a:xfrm>
        </p:spPr>
        <p:txBody>
          <a:bodyPr>
            <a:normAutofit fontScale="90000"/>
          </a:bodyPr>
          <a:lstStyle/>
          <a:p>
            <a:r>
              <a:rPr lang="en-US" dirty="0"/>
              <a:t>Getting started</a:t>
            </a:r>
          </a:p>
        </p:txBody>
      </p:sp>
      <p:sp>
        <p:nvSpPr>
          <p:cNvPr id="4" name="Rectangle 3">
            <a:extLst>
              <a:ext uri="{FF2B5EF4-FFF2-40B4-BE49-F238E27FC236}">
                <a16:creationId xmlns:a16="http://schemas.microsoft.com/office/drawing/2014/main" id="{EC6D2B04-0F23-4FDC-9D8D-6EBF89B7BDE1}"/>
              </a:ext>
            </a:extLst>
          </p:cNvPr>
          <p:cNvSpPr/>
          <p:nvPr/>
        </p:nvSpPr>
        <p:spPr>
          <a:xfrm>
            <a:off x="403691" y="1068769"/>
            <a:ext cx="5898218" cy="369332"/>
          </a:xfrm>
          <a:prstGeom prst="rect">
            <a:avLst/>
          </a:prstGeom>
        </p:spPr>
        <p:txBody>
          <a:bodyPr wrap="none">
            <a:spAutoFit/>
          </a:bodyPr>
          <a:lstStyle/>
          <a:p>
            <a:r>
              <a:rPr lang="en-US" dirty="0"/>
              <a:t>https://github.com/blazegraph/database/wiki/Main_Page</a:t>
            </a:r>
          </a:p>
        </p:txBody>
      </p:sp>
      <p:pic>
        <p:nvPicPr>
          <p:cNvPr id="5" name="Picture 4">
            <a:extLst>
              <a:ext uri="{FF2B5EF4-FFF2-40B4-BE49-F238E27FC236}">
                <a16:creationId xmlns:a16="http://schemas.microsoft.com/office/drawing/2014/main" id="{910A9891-B958-4DCE-94C3-7C9652858C08}"/>
              </a:ext>
            </a:extLst>
          </p:cNvPr>
          <p:cNvPicPr>
            <a:picLocks noChangeAspect="1"/>
          </p:cNvPicPr>
          <p:nvPr/>
        </p:nvPicPr>
        <p:blipFill>
          <a:blip r:embed="rId2"/>
          <a:stretch>
            <a:fillRect/>
          </a:stretch>
        </p:blipFill>
        <p:spPr>
          <a:xfrm>
            <a:off x="148285" y="1539550"/>
            <a:ext cx="11130319" cy="5318449"/>
          </a:xfrm>
          <a:prstGeom prst="rect">
            <a:avLst/>
          </a:prstGeom>
        </p:spPr>
      </p:pic>
    </p:spTree>
    <p:extLst>
      <p:ext uri="{BB962C8B-B14F-4D97-AF65-F5344CB8AC3E}">
        <p14:creationId xmlns:p14="http://schemas.microsoft.com/office/powerpoint/2010/main" val="2239026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82FB-46A2-4DE9-8161-3AA38CFB07A5}"/>
              </a:ext>
            </a:extLst>
          </p:cNvPr>
          <p:cNvSpPr>
            <a:spLocks noGrp="1"/>
          </p:cNvSpPr>
          <p:nvPr>
            <p:ph type="title"/>
          </p:nvPr>
        </p:nvSpPr>
        <p:spPr>
          <a:xfrm>
            <a:off x="581192" y="702156"/>
            <a:ext cx="11029616" cy="644044"/>
          </a:xfrm>
        </p:spPr>
        <p:txBody>
          <a:bodyPr/>
          <a:lstStyle/>
          <a:p>
            <a:r>
              <a:rPr lang="en-US" dirty="0"/>
              <a:t>Activity</a:t>
            </a:r>
          </a:p>
        </p:txBody>
      </p:sp>
      <p:sp>
        <p:nvSpPr>
          <p:cNvPr id="4" name="Rectangle 3">
            <a:extLst>
              <a:ext uri="{FF2B5EF4-FFF2-40B4-BE49-F238E27FC236}">
                <a16:creationId xmlns:a16="http://schemas.microsoft.com/office/drawing/2014/main" id="{1F98A89E-8CAF-4586-B9A5-E3282F978E0A}"/>
              </a:ext>
            </a:extLst>
          </p:cNvPr>
          <p:cNvSpPr/>
          <p:nvPr/>
        </p:nvSpPr>
        <p:spPr>
          <a:xfrm>
            <a:off x="0" y="1346200"/>
            <a:ext cx="11861800" cy="923330"/>
          </a:xfrm>
          <a:prstGeom prst="rect">
            <a:avLst/>
          </a:prstGeom>
        </p:spPr>
        <p:txBody>
          <a:bodyPr wrap="square">
            <a:spAutoFit/>
          </a:bodyPr>
          <a:lstStyle/>
          <a:p>
            <a:r>
              <a:rPr lang="en-US" dirty="0">
                <a:solidFill>
                  <a:srgbClr val="3C3B37"/>
                </a:solidFill>
                <a:latin typeface="sf pro text"/>
              </a:rPr>
              <a:t>[Activity] Basic graph pattern</a:t>
            </a:r>
          </a:p>
          <a:p>
            <a:r>
              <a:rPr lang="en-US" dirty="0">
                <a:solidFill>
                  <a:srgbClr val="3C3B37"/>
                </a:solidFill>
                <a:latin typeface="sf pro text"/>
              </a:rPr>
              <a:t>In the Query tab in </a:t>
            </a:r>
            <a:r>
              <a:rPr lang="en-US" dirty="0" err="1">
                <a:solidFill>
                  <a:srgbClr val="3C3B37"/>
                </a:solidFill>
                <a:latin typeface="sf pro text"/>
              </a:rPr>
              <a:t>Blazegraph</a:t>
            </a:r>
            <a:r>
              <a:rPr lang="en-US" dirty="0">
                <a:solidFill>
                  <a:srgbClr val="3C3B37"/>
                </a:solidFill>
                <a:latin typeface="sf pro text"/>
              </a:rPr>
              <a:t>, compose and run a SPARQL query that displays a sample of 20 triples using the basic graph pattern explained in the previous two lectures.</a:t>
            </a:r>
            <a:endParaRPr lang="en-US" b="0" i="0" dirty="0">
              <a:solidFill>
                <a:srgbClr val="3C3B37"/>
              </a:solidFill>
              <a:effectLst/>
              <a:latin typeface="sf pro text"/>
            </a:endParaRPr>
          </a:p>
        </p:txBody>
      </p:sp>
      <p:pic>
        <p:nvPicPr>
          <p:cNvPr id="5" name="Picture 4">
            <a:extLst>
              <a:ext uri="{FF2B5EF4-FFF2-40B4-BE49-F238E27FC236}">
                <a16:creationId xmlns:a16="http://schemas.microsoft.com/office/drawing/2014/main" id="{1DC5CD31-610D-4145-BE5F-46EFB6C1993F}"/>
              </a:ext>
            </a:extLst>
          </p:cNvPr>
          <p:cNvPicPr>
            <a:picLocks noChangeAspect="1"/>
          </p:cNvPicPr>
          <p:nvPr/>
        </p:nvPicPr>
        <p:blipFill>
          <a:blip r:embed="rId3"/>
          <a:stretch>
            <a:fillRect/>
          </a:stretch>
        </p:blipFill>
        <p:spPr>
          <a:xfrm>
            <a:off x="0" y="2269530"/>
            <a:ext cx="12192000" cy="4588470"/>
          </a:xfrm>
          <a:prstGeom prst="rect">
            <a:avLst/>
          </a:prstGeom>
        </p:spPr>
      </p:pic>
    </p:spTree>
    <p:extLst>
      <p:ext uri="{BB962C8B-B14F-4D97-AF65-F5344CB8AC3E}">
        <p14:creationId xmlns:p14="http://schemas.microsoft.com/office/powerpoint/2010/main" val="1751833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979C-812A-4C03-A1EE-00817A2C5821}"/>
              </a:ext>
            </a:extLst>
          </p:cNvPr>
          <p:cNvSpPr>
            <a:spLocks noGrp="1"/>
          </p:cNvSpPr>
          <p:nvPr>
            <p:ph type="title"/>
          </p:nvPr>
        </p:nvSpPr>
        <p:spPr>
          <a:xfrm>
            <a:off x="581192" y="702156"/>
            <a:ext cx="11029616" cy="380195"/>
          </a:xfrm>
        </p:spPr>
        <p:txBody>
          <a:bodyPr>
            <a:normAutofit fontScale="90000"/>
          </a:bodyPr>
          <a:lstStyle/>
          <a:p>
            <a:r>
              <a:rPr lang="en-US" dirty="0"/>
              <a:t>Hop Away Query - 1</a:t>
            </a:r>
          </a:p>
        </p:txBody>
      </p:sp>
      <p:pic>
        <p:nvPicPr>
          <p:cNvPr id="4" name="Picture 3">
            <a:extLst>
              <a:ext uri="{FF2B5EF4-FFF2-40B4-BE49-F238E27FC236}">
                <a16:creationId xmlns:a16="http://schemas.microsoft.com/office/drawing/2014/main" id="{84302695-50BA-46D9-B916-B6F31E844268}"/>
              </a:ext>
            </a:extLst>
          </p:cNvPr>
          <p:cNvPicPr>
            <a:picLocks noChangeAspect="1"/>
          </p:cNvPicPr>
          <p:nvPr/>
        </p:nvPicPr>
        <p:blipFill>
          <a:blip r:embed="rId3"/>
          <a:stretch>
            <a:fillRect/>
          </a:stretch>
        </p:blipFill>
        <p:spPr>
          <a:xfrm>
            <a:off x="278939" y="1222310"/>
            <a:ext cx="8722969" cy="4413380"/>
          </a:xfrm>
          <a:prstGeom prst="rect">
            <a:avLst/>
          </a:prstGeom>
        </p:spPr>
      </p:pic>
    </p:spTree>
    <p:extLst>
      <p:ext uri="{BB962C8B-B14F-4D97-AF65-F5344CB8AC3E}">
        <p14:creationId xmlns:p14="http://schemas.microsoft.com/office/powerpoint/2010/main" val="2674922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979C-812A-4C03-A1EE-00817A2C5821}"/>
              </a:ext>
            </a:extLst>
          </p:cNvPr>
          <p:cNvSpPr>
            <a:spLocks noGrp="1"/>
          </p:cNvSpPr>
          <p:nvPr>
            <p:ph type="title"/>
          </p:nvPr>
        </p:nvSpPr>
        <p:spPr>
          <a:xfrm>
            <a:off x="581192" y="702156"/>
            <a:ext cx="11029616" cy="380195"/>
          </a:xfrm>
        </p:spPr>
        <p:txBody>
          <a:bodyPr>
            <a:normAutofit fontScale="90000"/>
          </a:bodyPr>
          <a:lstStyle/>
          <a:p>
            <a:r>
              <a:rPr lang="en-US" dirty="0"/>
              <a:t>Hop Away Query - 2</a:t>
            </a:r>
          </a:p>
        </p:txBody>
      </p:sp>
      <p:pic>
        <p:nvPicPr>
          <p:cNvPr id="3" name="Picture 2">
            <a:extLst>
              <a:ext uri="{FF2B5EF4-FFF2-40B4-BE49-F238E27FC236}">
                <a16:creationId xmlns:a16="http://schemas.microsoft.com/office/drawing/2014/main" id="{942B7369-F308-4FEE-A21D-01E560C9486F}"/>
              </a:ext>
            </a:extLst>
          </p:cNvPr>
          <p:cNvPicPr>
            <a:picLocks noChangeAspect="1"/>
          </p:cNvPicPr>
          <p:nvPr/>
        </p:nvPicPr>
        <p:blipFill>
          <a:blip r:embed="rId3"/>
          <a:stretch>
            <a:fillRect/>
          </a:stretch>
        </p:blipFill>
        <p:spPr>
          <a:xfrm>
            <a:off x="215750" y="1125875"/>
            <a:ext cx="9652000" cy="5351929"/>
          </a:xfrm>
          <a:prstGeom prst="rect">
            <a:avLst/>
          </a:prstGeom>
        </p:spPr>
      </p:pic>
    </p:spTree>
    <p:extLst>
      <p:ext uri="{BB962C8B-B14F-4D97-AF65-F5344CB8AC3E}">
        <p14:creationId xmlns:p14="http://schemas.microsoft.com/office/powerpoint/2010/main" val="294004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0A82-5DE7-45DB-8B9F-A87B0FC156C8}"/>
              </a:ext>
            </a:extLst>
          </p:cNvPr>
          <p:cNvSpPr>
            <a:spLocks noGrp="1"/>
          </p:cNvSpPr>
          <p:nvPr>
            <p:ph type="title"/>
          </p:nvPr>
        </p:nvSpPr>
        <p:spPr>
          <a:xfrm>
            <a:off x="581192" y="702156"/>
            <a:ext cx="11029616" cy="470428"/>
          </a:xfrm>
        </p:spPr>
        <p:txBody>
          <a:bodyPr>
            <a:normAutofit fontScale="90000"/>
          </a:bodyPr>
          <a:lstStyle/>
          <a:p>
            <a:r>
              <a:rPr lang="en-US" dirty="0"/>
              <a:t>Hop Away Query - 3</a:t>
            </a:r>
          </a:p>
        </p:txBody>
      </p:sp>
      <p:pic>
        <p:nvPicPr>
          <p:cNvPr id="5" name="Picture 4">
            <a:extLst>
              <a:ext uri="{FF2B5EF4-FFF2-40B4-BE49-F238E27FC236}">
                <a16:creationId xmlns:a16="http://schemas.microsoft.com/office/drawing/2014/main" id="{C9E317FB-9FD2-4D0A-818C-E1F52868526A}"/>
              </a:ext>
            </a:extLst>
          </p:cNvPr>
          <p:cNvPicPr>
            <a:picLocks noChangeAspect="1"/>
          </p:cNvPicPr>
          <p:nvPr/>
        </p:nvPicPr>
        <p:blipFill>
          <a:blip r:embed="rId3"/>
          <a:stretch>
            <a:fillRect/>
          </a:stretch>
        </p:blipFill>
        <p:spPr>
          <a:xfrm>
            <a:off x="0" y="1323189"/>
            <a:ext cx="8967596" cy="5233595"/>
          </a:xfrm>
          <a:prstGeom prst="rect">
            <a:avLst/>
          </a:prstGeom>
        </p:spPr>
      </p:pic>
    </p:spTree>
    <p:extLst>
      <p:ext uri="{BB962C8B-B14F-4D97-AF65-F5344CB8AC3E}">
        <p14:creationId xmlns:p14="http://schemas.microsoft.com/office/powerpoint/2010/main" val="293357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08B8-C9E7-41C0-8BE1-751A452458F0}"/>
              </a:ext>
            </a:extLst>
          </p:cNvPr>
          <p:cNvSpPr>
            <a:spLocks noGrp="1"/>
          </p:cNvSpPr>
          <p:nvPr>
            <p:ph type="title"/>
          </p:nvPr>
        </p:nvSpPr>
        <p:spPr>
          <a:xfrm>
            <a:off x="581192" y="702156"/>
            <a:ext cx="11029616" cy="631792"/>
          </a:xfrm>
        </p:spPr>
        <p:txBody>
          <a:bodyPr/>
          <a:lstStyle/>
          <a:p>
            <a:r>
              <a:rPr lang="en-US" dirty="0"/>
              <a:t>Hop Away Query - 4</a:t>
            </a:r>
          </a:p>
        </p:txBody>
      </p:sp>
      <p:pic>
        <p:nvPicPr>
          <p:cNvPr id="4" name="Picture 3">
            <a:extLst>
              <a:ext uri="{FF2B5EF4-FFF2-40B4-BE49-F238E27FC236}">
                <a16:creationId xmlns:a16="http://schemas.microsoft.com/office/drawing/2014/main" id="{93B19B76-3021-4694-A94D-BFAA926092AA}"/>
              </a:ext>
            </a:extLst>
          </p:cNvPr>
          <p:cNvPicPr>
            <a:picLocks noChangeAspect="1"/>
          </p:cNvPicPr>
          <p:nvPr/>
        </p:nvPicPr>
        <p:blipFill>
          <a:blip r:embed="rId3"/>
          <a:stretch>
            <a:fillRect/>
          </a:stretch>
        </p:blipFill>
        <p:spPr>
          <a:xfrm>
            <a:off x="97492" y="1333948"/>
            <a:ext cx="8898814" cy="5437990"/>
          </a:xfrm>
          <a:prstGeom prst="rect">
            <a:avLst/>
          </a:prstGeom>
        </p:spPr>
      </p:pic>
    </p:spTree>
    <p:extLst>
      <p:ext uri="{BB962C8B-B14F-4D97-AF65-F5344CB8AC3E}">
        <p14:creationId xmlns:p14="http://schemas.microsoft.com/office/powerpoint/2010/main" val="3716734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08B8-C9E7-41C0-8BE1-751A452458F0}"/>
              </a:ext>
            </a:extLst>
          </p:cNvPr>
          <p:cNvSpPr>
            <a:spLocks noGrp="1"/>
          </p:cNvSpPr>
          <p:nvPr>
            <p:ph type="title"/>
          </p:nvPr>
        </p:nvSpPr>
        <p:spPr>
          <a:xfrm>
            <a:off x="581192" y="702156"/>
            <a:ext cx="11029616" cy="631792"/>
          </a:xfrm>
        </p:spPr>
        <p:txBody>
          <a:bodyPr/>
          <a:lstStyle/>
          <a:p>
            <a:r>
              <a:rPr lang="en-US" dirty="0"/>
              <a:t>TWO HOPS Query - 1</a:t>
            </a:r>
          </a:p>
        </p:txBody>
      </p:sp>
      <p:sp>
        <p:nvSpPr>
          <p:cNvPr id="3" name="TextBox 2">
            <a:extLst>
              <a:ext uri="{FF2B5EF4-FFF2-40B4-BE49-F238E27FC236}">
                <a16:creationId xmlns:a16="http://schemas.microsoft.com/office/drawing/2014/main" id="{6CEF7347-0130-4D17-9D52-DE978A0C3F77}"/>
              </a:ext>
            </a:extLst>
          </p:cNvPr>
          <p:cNvSpPr txBox="1"/>
          <p:nvPr/>
        </p:nvSpPr>
        <p:spPr>
          <a:xfrm>
            <a:off x="238292" y="1333948"/>
            <a:ext cx="3703065" cy="369332"/>
          </a:xfrm>
          <a:prstGeom prst="rect">
            <a:avLst/>
          </a:prstGeom>
          <a:noFill/>
        </p:spPr>
        <p:txBody>
          <a:bodyPr wrap="none" rtlCol="0">
            <a:spAutoFit/>
          </a:bodyPr>
          <a:lstStyle/>
          <a:p>
            <a:r>
              <a:rPr lang="en-US" dirty="0"/>
              <a:t>Dot (.) means ‘AND’ (</a:t>
            </a:r>
            <a:r>
              <a:rPr lang="en-US" dirty="0" err="1"/>
              <a:t>i,e</a:t>
            </a:r>
            <a:r>
              <a:rPr lang="en-US" dirty="0"/>
              <a:t> conjunction)</a:t>
            </a:r>
          </a:p>
        </p:txBody>
      </p:sp>
      <p:pic>
        <p:nvPicPr>
          <p:cNvPr id="5" name="Picture 4">
            <a:extLst>
              <a:ext uri="{FF2B5EF4-FFF2-40B4-BE49-F238E27FC236}">
                <a16:creationId xmlns:a16="http://schemas.microsoft.com/office/drawing/2014/main" id="{BB7302AA-9E9B-4EF0-9CB5-E4A7206D5695}"/>
              </a:ext>
            </a:extLst>
          </p:cNvPr>
          <p:cNvPicPr>
            <a:picLocks noChangeAspect="1"/>
          </p:cNvPicPr>
          <p:nvPr/>
        </p:nvPicPr>
        <p:blipFill>
          <a:blip r:embed="rId3"/>
          <a:stretch>
            <a:fillRect/>
          </a:stretch>
        </p:blipFill>
        <p:spPr>
          <a:xfrm>
            <a:off x="0" y="1839558"/>
            <a:ext cx="9694642" cy="5018442"/>
          </a:xfrm>
          <a:prstGeom prst="rect">
            <a:avLst/>
          </a:prstGeom>
        </p:spPr>
      </p:pic>
    </p:spTree>
    <p:extLst>
      <p:ext uri="{BB962C8B-B14F-4D97-AF65-F5344CB8AC3E}">
        <p14:creationId xmlns:p14="http://schemas.microsoft.com/office/powerpoint/2010/main" val="386646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08B8-C9E7-41C0-8BE1-751A452458F0}"/>
              </a:ext>
            </a:extLst>
          </p:cNvPr>
          <p:cNvSpPr>
            <a:spLocks noGrp="1"/>
          </p:cNvSpPr>
          <p:nvPr>
            <p:ph type="title"/>
          </p:nvPr>
        </p:nvSpPr>
        <p:spPr>
          <a:xfrm>
            <a:off x="581192" y="702156"/>
            <a:ext cx="11029616" cy="631792"/>
          </a:xfrm>
        </p:spPr>
        <p:txBody>
          <a:bodyPr/>
          <a:lstStyle/>
          <a:p>
            <a:r>
              <a:rPr lang="en-US" dirty="0"/>
              <a:t>TWO HOPS Query - 2</a:t>
            </a:r>
          </a:p>
        </p:txBody>
      </p:sp>
      <p:pic>
        <p:nvPicPr>
          <p:cNvPr id="4" name="Picture 3">
            <a:extLst>
              <a:ext uri="{FF2B5EF4-FFF2-40B4-BE49-F238E27FC236}">
                <a16:creationId xmlns:a16="http://schemas.microsoft.com/office/drawing/2014/main" id="{757A6943-A805-4B53-AADF-F1A09C94EBAE}"/>
              </a:ext>
            </a:extLst>
          </p:cNvPr>
          <p:cNvPicPr>
            <a:picLocks noChangeAspect="1"/>
          </p:cNvPicPr>
          <p:nvPr/>
        </p:nvPicPr>
        <p:blipFill>
          <a:blip r:embed="rId3"/>
          <a:stretch>
            <a:fillRect/>
          </a:stretch>
        </p:blipFill>
        <p:spPr>
          <a:xfrm>
            <a:off x="0" y="1420008"/>
            <a:ext cx="8522022" cy="5437991"/>
          </a:xfrm>
          <a:prstGeom prst="rect">
            <a:avLst/>
          </a:prstGeom>
        </p:spPr>
      </p:pic>
    </p:spTree>
    <p:extLst>
      <p:ext uri="{BB962C8B-B14F-4D97-AF65-F5344CB8AC3E}">
        <p14:creationId xmlns:p14="http://schemas.microsoft.com/office/powerpoint/2010/main" val="2782076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08B8-C9E7-41C0-8BE1-751A452458F0}"/>
              </a:ext>
            </a:extLst>
          </p:cNvPr>
          <p:cNvSpPr>
            <a:spLocks noGrp="1"/>
          </p:cNvSpPr>
          <p:nvPr>
            <p:ph type="title"/>
          </p:nvPr>
        </p:nvSpPr>
        <p:spPr>
          <a:xfrm>
            <a:off x="581192" y="702156"/>
            <a:ext cx="11029616" cy="631792"/>
          </a:xfrm>
        </p:spPr>
        <p:txBody>
          <a:bodyPr/>
          <a:lstStyle/>
          <a:p>
            <a:r>
              <a:rPr lang="en-US" dirty="0"/>
              <a:t>TWO HOPS Query - 3</a:t>
            </a:r>
          </a:p>
        </p:txBody>
      </p:sp>
      <p:sp>
        <p:nvSpPr>
          <p:cNvPr id="3" name="Rectangle 2">
            <a:extLst>
              <a:ext uri="{FF2B5EF4-FFF2-40B4-BE49-F238E27FC236}">
                <a16:creationId xmlns:a16="http://schemas.microsoft.com/office/drawing/2014/main" id="{E0F52F14-C92A-41F6-A0FF-D6C07AC859EC}"/>
              </a:ext>
            </a:extLst>
          </p:cNvPr>
          <p:cNvSpPr/>
          <p:nvPr/>
        </p:nvSpPr>
        <p:spPr>
          <a:xfrm>
            <a:off x="143436" y="1333948"/>
            <a:ext cx="11733006" cy="646331"/>
          </a:xfrm>
          <a:prstGeom prst="rect">
            <a:avLst/>
          </a:prstGeom>
        </p:spPr>
        <p:txBody>
          <a:bodyPr wrap="square">
            <a:spAutoFit/>
          </a:bodyPr>
          <a:lstStyle/>
          <a:p>
            <a:r>
              <a:rPr lang="en-US" dirty="0">
                <a:solidFill>
                  <a:srgbClr val="3C3B37"/>
                </a:solidFill>
                <a:latin typeface="sf pro text"/>
              </a:rPr>
              <a:t>Compose and run a SPARQL query to list the birth dates of the creators of </a:t>
            </a:r>
            <a:r>
              <a:rPr lang="en-US" dirty="0" err="1">
                <a:solidFill>
                  <a:srgbClr val="3C3B37"/>
                </a:solidFill>
                <a:latin typeface="sf pro text"/>
              </a:rPr>
              <a:t>Taz</a:t>
            </a:r>
            <a:r>
              <a:rPr lang="en-US" dirty="0">
                <a:solidFill>
                  <a:srgbClr val="3C3B37"/>
                </a:solidFill>
                <a:latin typeface="sf pro text"/>
              </a:rPr>
              <a:t>. For this activity, we are just after the birth dates only.</a:t>
            </a:r>
            <a:endParaRPr lang="en-US" dirty="0"/>
          </a:p>
        </p:txBody>
      </p:sp>
      <p:pic>
        <p:nvPicPr>
          <p:cNvPr id="5" name="Picture 4">
            <a:extLst>
              <a:ext uri="{FF2B5EF4-FFF2-40B4-BE49-F238E27FC236}">
                <a16:creationId xmlns:a16="http://schemas.microsoft.com/office/drawing/2014/main" id="{D3E7FBC6-5E35-4769-8656-8814B149C51A}"/>
              </a:ext>
            </a:extLst>
          </p:cNvPr>
          <p:cNvPicPr>
            <a:picLocks noChangeAspect="1"/>
          </p:cNvPicPr>
          <p:nvPr/>
        </p:nvPicPr>
        <p:blipFill>
          <a:blip r:embed="rId3"/>
          <a:stretch>
            <a:fillRect/>
          </a:stretch>
        </p:blipFill>
        <p:spPr>
          <a:xfrm>
            <a:off x="0" y="1980278"/>
            <a:ext cx="10613173" cy="4877721"/>
          </a:xfrm>
          <a:prstGeom prst="rect">
            <a:avLst/>
          </a:prstGeom>
        </p:spPr>
      </p:pic>
    </p:spTree>
    <p:extLst>
      <p:ext uri="{BB962C8B-B14F-4D97-AF65-F5344CB8AC3E}">
        <p14:creationId xmlns:p14="http://schemas.microsoft.com/office/powerpoint/2010/main" val="1267863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20D-E488-41F8-9009-94D002AA0070}"/>
              </a:ext>
            </a:extLst>
          </p:cNvPr>
          <p:cNvSpPr>
            <a:spLocks noGrp="1"/>
          </p:cNvSpPr>
          <p:nvPr>
            <p:ph type="title"/>
          </p:nvPr>
        </p:nvSpPr>
        <p:spPr>
          <a:xfrm>
            <a:off x="581192" y="702156"/>
            <a:ext cx="11029616" cy="513458"/>
          </a:xfrm>
        </p:spPr>
        <p:txBody>
          <a:bodyPr>
            <a:normAutofit fontScale="90000"/>
          </a:bodyPr>
          <a:lstStyle/>
          <a:p>
            <a:r>
              <a:rPr lang="en-US" dirty="0"/>
              <a:t>Writing lean queries - 1</a:t>
            </a:r>
          </a:p>
        </p:txBody>
      </p:sp>
      <p:sp>
        <p:nvSpPr>
          <p:cNvPr id="4" name="TextBox 3">
            <a:extLst>
              <a:ext uri="{FF2B5EF4-FFF2-40B4-BE49-F238E27FC236}">
                <a16:creationId xmlns:a16="http://schemas.microsoft.com/office/drawing/2014/main" id="{7E643216-0616-4895-83A5-78C3A0BA9033}"/>
              </a:ext>
            </a:extLst>
          </p:cNvPr>
          <p:cNvSpPr txBox="1"/>
          <p:nvPr/>
        </p:nvSpPr>
        <p:spPr>
          <a:xfrm>
            <a:off x="268942" y="1252582"/>
            <a:ext cx="2296078" cy="369332"/>
          </a:xfrm>
          <a:prstGeom prst="rect">
            <a:avLst/>
          </a:prstGeom>
          <a:noFill/>
        </p:spPr>
        <p:txBody>
          <a:bodyPr wrap="none" rtlCol="0">
            <a:spAutoFit/>
          </a:bodyPr>
          <a:lstStyle/>
          <a:p>
            <a:r>
              <a:rPr lang="en-US" dirty="0"/>
              <a:t>‘a’ is short for </a:t>
            </a:r>
            <a:r>
              <a:rPr lang="en-US" dirty="0" err="1"/>
              <a:t>rdf:type</a:t>
            </a:r>
            <a:endParaRPr lang="en-US" dirty="0"/>
          </a:p>
        </p:txBody>
      </p:sp>
      <p:pic>
        <p:nvPicPr>
          <p:cNvPr id="5" name="Picture 4">
            <a:extLst>
              <a:ext uri="{FF2B5EF4-FFF2-40B4-BE49-F238E27FC236}">
                <a16:creationId xmlns:a16="http://schemas.microsoft.com/office/drawing/2014/main" id="{979C7B05-86FC-497C-B2D3-3CE373F7FB5B}"/>
              </a:ext>
            </a:extLst>
          </p:cNvPr>
          <p:cNvPicPr>
            <a:picLocks noChangeAspect="1"/>
          </p:cNvPicPr>
          <p:nvPr/>
        </p:nvPicPr>
        <p:blipFill>
          <a:blip r:embed="rId3"/>
          <a:stretch>
            <a:fillRect/>
          </a:stretch>
        </p:blipFill>
        <p:spPr>
          <a:xfrm>
            <a:off x="0" y="2033194"/>
            <a:ext cx="10399769" cy="4824805"/>
          </a:xfrm>
          <a:prstGeom prst="rect">
            <a:avLst/>
          </a:prstGeom>
        </p:spPr>
      </p:pic>
    </p:spTree>
    <p:extLst>
      <p:ext uri="{BB962C8B-B14F-4D97-AF65-F5344CB8AC3E}">
        <p14:creationId xmlns:p14="http://schemas.microsoft.com/office/powerpoint/2010/main" val="935321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20D-E488-41F8-9009-94D002AA0070}"/>
              </a:ext>
            </a:extLst>
          </p:cNvPr>
          <p:cNvSpPr>
            <a:spLocks noGrp="1"/>
          </p:cNvSpPr>
          <p:nvPr>
            <p:ph type="title"/>
          </p:nvPr>
        </p:nvSpPr>
        <p:spPr>
          <a:xfrm>
            <a:off x="581192" y="702156"/>
            <a:ext cx="11029616" cy="513458"/>
          </a:xfrm>
        </p:spPr>
        <p:txBody>
          <a:bodyPr>
            <a:normAutofit fontScale="90000"/>
          </a:bodyPr>
          <a:lstStyle/>
          <a:p>
            <a:r>
              <a:rPr lang="en-US" dirty="0"/>
              <a:t>Writing lean queries - 1</a:t>
            </a:r>
          </a:p>
        </p:txBody>
      </p:sp>
      <p:sp>
        <p:nvSpPr>
          <p:cNvPr id="4" name="TextBox 3">
            <a:extLst>
              <a:ext uri="{FF2B5EF4-FFF2-40B4-BE49-F238E27FC236}">
                <a16:creationId xmlns:a16="http://schemas.microsoft.com/office/drawing/2014/main" id="{7E643216-0616-4895-83A5-78C3A0BA9033}"/>
              </a:ext>
            </a:extLst>
          </p:cNvPr>
          <p:cNvSpPr txBox="1"/>
          <p:nvPr/>
        </p:nvSpPr>
        <p:spPr>
          <a:xfrm>
            <a:off x="268942" y="1252582"/>
            <a:ext cx="2296078" cy="369332"/>
          </a:xfrm>
          <a:prstGeom prst="rect">
            <a:avLst/>
          </a:prstGeom>
          <a:noFill/>
        </p:spPr>
        <p:txBody>
          <a:bodyPr wrap="none" rtlCol="0">
            <a:spAutoFit/>
          </a:bodyPr>
          <a:lstStyle/>
          <a:p>
            <a:r>
              <a:rPr lang="en-US" dirty="0"/>
              <a:t>‘a’ is short for </a:t>
            </a:r>
            <a:r>
              <a:rPr lang="en-US" dirty="0" err="1"/>
              <a:t>rdf:type</a:t>
            </a:r>
            <a:endParaRPr lang="en-US" dirty="0"/>
          </a:p>
        </p:txBody>
      </p:sp>
      <p:pic>
        <p:nvPicPr>
          <p:cNvPr id="5" name="Picture 4">
            <a:extLst>
              <a:ext uri="{FF2B5EF4-FFF2-40B4-BE49-F238E27FC236}">
                <a16:creationId xmlns:a16="http://schemas.microsoft.com/office/drawing/2014/main" id="{979C7B05-86FC-497C-B2D3-3CE373F7FB5B}"/>
              </a:ext>
            </a:extLst>
          </p:cNvPr>
          <p:cNvPicPr>
            <a:picLocks noChangeAspect="1"/>
          </p:cNvPicPr>
          <p:nvPr/>
        </p:nvPicPr>
        <p:blipFill>
          <a:blip r:embed="rId3"/>
          <a:stretch>
            <a:fillRect/>
          </a:stretch>
        </p:blipFill>
        <p:spPr>
          <a:xfrm>
            <a:off x="0" y="2033194"/>
            <a:ext cx="10399769" cy="4824805"/>
          </a:xfrm>
          <a:prstGeom prst="rect">
            <a:avLst/>
          </a:prstGeom>
        </p:spPr>
      </p:pic>
    </p:spTree>
    <p:extLst>
      <p:ext uri="{BB962C8B-B14F-4D97-AF65-F5344CB8AC3E}">
        <p14:creationId xmlns:p14="http://schemas.microsoft.com/office/powerpoint/2010/main" val="62526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931A-F30C-46BF-B796-D95ED8168C61}"/>
              </a:ext>
            </a:extLst>
          </p:cNvPr>
          <p:cNvSpPr>
            <a:spLocks noGrp="1"/>
          </p:cNvSpPr>
          <p:nvPr>
            <p:ph type="title"/>
          </p:nvPr>
        </p:nvSpPr>
        <p:spPr>
          <a:xfrm>
            <a:off x="581192" y="702156"/>
            <a:ext cx="11029616" cy="556193"/>
          </a:xfrm>
        </p:spPr>
        <p:txBody>
          <a:bodyPr/>
          <a:lstStyle/>
          <a:p>
            <a:r>
              <a:rPr lang="en-US" dirty="0"/>
              <a:t>Quick start – 1/2</a:t>
            </a:r>
          </a:p>
        </p:txBody>
      </p:sp>
      <p:sp>
        <p:nvSpPr>
          <p:cNvPr id="4" name="Rectangle 3">
            <a:extLst>
              <a:ext uri="{FF2B5EF4-FFF2-40B4-BE49-F238E27FC236}">
                <a16:creationId xmlns:a16="http://schemas.microsoft.com/office/drawing/2014/main" id="{461F3581-9A87-405C-BD6E-7372A76DE9C3}"/>
              </a:ext>
            </a:extLst>
          </p:cNvPr>
          <p:cNvSpPr/>
          <p:nvPr/>
        </p:nvSpPr>
        <p:spPr>
          <a:xfrm>
            <a:off x="419571" y="1258349"/>
            <a:ext cx="5950347" cy="369332"/>
          </a:xfrm>
          <a:prstGeom prst="rect">
            <a:avLst/>
          </a:prstGeom>
        </p:spPr>
        <p:txBody>
          <a:bodyPr wrap="none">
            <a:spAutoFit/>
          </a:bodyPr>
          <a:lstStyle/>
          <a:p>
            <a:r>
              <a:rPr lang="en-US" dirty="0"/>
              <a:t>https://github.com/blazegraph/database/wiki/Quick_Start</a:t>
            </a:r>
          </a:p>
        </p:txBody>
      </p:sp>
      <p:pic>
        <p:nvPicPr>
          <p:cNvPr id="5" name="Picture 4">
            <a:extLst>
              <a:ext uri="{FF2B5EF4-FFF2-40B4-BE49-F238E27FC236}">
                <a16:creationId xmlns:a16="http://schemas.microsoft.com/office/drawing/2014/main" id="{0079DBF2-1931-4EA0-8750-A7A0D9468B9D}"/>
              </a:ext>
            </a:extLst>
          </p:cNvPr>
          <p:cNvPicPr>
            <a:picLocks noChangeAspect="1"/>
          </p:cNvPicPr>
          <p:nvPr/>
        </p:nvPicPr>
        <p:blipFill>
          <a:blip r:embed="rId2"/>
          <a:stretch>
            <a:fillRect/>
          </a:stretch>
        </p:blipFill>
        <p:spPr>
          <a:xfrm>
            <a:off x="419571" y="1814542"/>
            <a:ext cx="11572875" cy="2933700"/>
          </a:xfrm>
          <a:prstGeom prst="rect">
            <a:avLst/>
          </a:prstGeom>
        </p:spPr>
      </p:pic>
      <p:pic>
        <p:nvPicPr>
          <p:cNvPr id="6" name="Picture 5">
            <a:extLst>
              <a:ext uri="{FF2B5EF4-FFF2-40B4-BE49-F238E27FC236}">
                <a16:creationId xmlns:a16="http://schemas.microsoft.com/office/drawing/2014/main" id="{7E424E08-8EAB-4FBE-A2A4-1DC4D582D68B}"/>
              </a:ext>
            </a:extLst>
          </p:cNvPr>
          <p:cNvPicPr>
            <a:picLocks noChangeAspect="1"/>
          </p:cNvPicPr>
          <p:nvPr/>
        </p:nvPicPr>
        <p:blipFill>
          <a:blip r:embed="rId3"/>
          <a:stretch>
            <a:fillRect/>
          </a:stretch>
        </p:blipFill>
        <p:spPr>
          <a:xfrm>
            <a:off x="419571" y="4748242"/>
            <a:ext cx="6000750" cy="762000"/>
          </a:xfrm>
          <a:prstGeom prst="rect">
            <a:avLst/>
          </a:prstGeom>
        </p:spPr>
      </p:pic>
    </p:spTree>
    <p:extLst>
      <p:ext uri="{BB962C8B-B14F-4D97-AF65-F5344CB8AC3E}">
        <p14:creationId xmlns:p14="http://schemas.microsoft.com/office/powerpoint/2010/main" val="1814726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20D-E488-41F8-9009-94D002AA0070}"/>
              </a:ext>
            </a:extLst>
          </p:cNvPr>
          <p:cNvSpPr>
            <a:spLocks noGrp="1"/>
          </p:cNvSpPr>
          <p:nvPr>
            <p:ph type="title"/>
          </p:nvPr>
        </p:nvSpPr>
        <p:spPr>
          <a:xfrm>
            <a:off x="581192" y="702156"/>
            <a:ext cx="11029616" cy="513458"/>
          </a:xfrm>
        </p:spPr>
        <p:txBody>
          <a:bodyPr>
            <a:normAutofit fontScale="90000"/>
          </a:bodyPr>
          <a:lstStyle/>
          <a:p>
            <a:r>
              <a:rPr lang="en-US" dirty="0"/>
              <a:t>Writing lean queries - 2</a:t>
            </a:r>
          </a:p>
        </p:txBody>
      </p:sp>
      <p:sp>
        <p:nvSpPr>
          <p:cNvPr id="4" name="TextBox 3">
            <a:extLst>
              <a:ext uri="{FF2B5EF4-FFF2-40B4-BE49-F238E27FC236}">
                <a16:creationId xmlns:a16="http://schemas.microsoft.com/office/drawing/2014/main" id="{7E643216-0616-4895-83A5-78C3A0BA9033}"/>
              </a:ext>
            </a:extLst>
          </p:cNvPr>
          <p:cNvSpPr txBox="1"/>
          <p:nvPr/>
        </p:nvSpPr>
        <p:spPr>
          <a:xfrm>
            <a:off x="268942" y="1252582"/>
            <a:ext cx="2296078" cy="369332"/>
          </a:xfrm>
          <a:prstGeom prst="rect">
            <a:avLst/>
          </a:prstGeom>
          <a:noFill/>
        </p:spPr>
        <p:txBody>
          <a:bodyPr wrap="none" rtlCol="0">
            <a:spAutoFit/>
          </a:bodyPr>
          <a:lstStyle/>
          <a:p>
            <a:r>
              <a:rPr lang="en-US" dirty="0"/>
              <a:t>‘a’ is short for </a:t>
            </a:r>
            <a:r>
              <a:rPr lang="en-US" dirty="0" err="1"/>
              <a:t>rdf:type</a:t>
            </a:r>
            <a:endParaRPr lang="en-US" dirty="0"/>
          </a:p>
        </p:txBody>
      </p:sp>
      <p:pic>
        <p:nvPicPr>
          <p:cNvPr id="3" name="Picture 2">
            <a:extLst>
              <a:ext uri="{FF2B5EF4-FFF2-40B4-BE49-F238E27FC236}">
                <a16:creationId xmlns:a16="http://schemas.microsoft.com/office/drawing/2014/main" id="{88B618BE-85CF-4919-A43D-4452066553BC}"/>
              </a:ext>
            </a:extLst>
          </p:cNvPr>
          <p:cNvPicPr>
            <a:picLocks noChangeAspect="1"/>
          </p:cNvPicPr>
          <p:nvPr/>
        </p:nvPicPr>
        <p:blipFill>
          <a:blip r:embed="rId3"/>
          <a:stretch>
            <a:fillRect/>
          </a:stretch>
        </p:blipFill>
        <p:spPr>
          <a:xfrm>
            <a:off x="0" y="1658882"/>
            <a:ext cx="9367769" cy="5295936"/>
          </a:xfrm>
          <a:prstGeom prst="rect">
            <a:avLst/>
          </a:prstGeom>
        </p:spPr>
      </p:pic>
    </p:spTree>
    <p:extLst>
      <p:ext uri="{BB962C8B-B14F-4D97-AF65-F5344CB8AC3E}">
        <p14:creationId xmlns:p14="http://schemas.microsoft.com/office/powerpoint/2010/main" val="3667423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20D-E488-41F8-9009-94D002AA0070}"/>
              </a:ext>
            </a:extLst>
          </p:cNvPr>
          <p:cNvSpPr>
            <a:spLocks noGrp="1"/>
          </p:cNvSpPr>
          <p:nvPr>
            <p:ph type="title"/>
          </p:nvPr>
        </p:nvSpPr>
        <p:spPr>
          <a:xfrm>
            <a:off x="581192" y="702156"/>
            <a:ext cx="11029616" cy="513458"/>
          </a:xfrm>
        </p:spPr>
        <p:txBody>
          <a:bodyPr>
            <a:normAutofit fontScale="90000"/>
          </a:bodyPr>
          <a:lstStyle/>
          <a:p>
            <a:r>
              <a:rPr lang="en-US" dirty="0"/>
              <a:t>Writing lean queries - 3</a:t>
            </a:r>
          </a:p>
        </p:txBody>
      </p:sp>
      <p:sp>
        <p:nvSpPr>
          <p:cNvPr id="4" name="TextBox 3">
            <a:extLst>
              <a:ext uri="{FF2B5EF4-FFF2-40B4-BE49-F238E27FC236}">
                <a16:creationId xmlns:a16="http://schemas.microsoft.com/office/drawing/2014/main" id="{7E643216-0616-4895-83A5-78C3A0BA9033}"/>
              </a:ext>
            </a:extLst>
          </p:cNvPr>
          <p:cNvSpPr txBox="1"/>
          <p:nvPr/>
        </p:nvSpPr>
        <p:spPr>
          <a:xfrm>
            <a:off x="268942" y="1252582"/>
            <a:ext cx="2296078" cy="369332"/>
          </a:xfrm>
          <a:prstGeom prst="rect">
            <a:avLst/>
          </a:prstGeom>
          <a:noFill/>
        </p:spPr>
        <p:txBody>
          <a:bodyPr wrap="none" rtlCol="0">
            <a:spAutoFit/>
          </a:bodyPr>
          <a:lstStyle/>
          <a:p>
            <a:r>
              <a:rPr lang="en-US" dirty="0"/>
              <a:t>‘a’ is short for </a:t>
            </a:r>
            <a:r>
              <a:rPr lang="en-US" dirty="0" err="1"/>
              <a:t>rdf:type</a:t>
            </a:r>
            <a:endParaRPr lang="en-US" dirty="0"/>
          </a:p>
        </p:txBody>
      </p:sp>
      <p:pic>
        <p:nvPicPr>
          <p:cNvPr id="6" name="Picture 5">
            <a:extLst>
              <a:ext uri="{FF2B5EF4-FFF2-40B4-BE49-F238E27FC236}">
                <a16:creationId xmlns:a16="http://schemas.microsoft.com/office/drawing/2014/main" id="{8F12979E-5864-45E9-A6C5-72BE61E8ED30}"/>
              </a:ext>
            </a:extLst>
          </p:cNvPr>
          <p:cNvPicPr>
            <a:picLocks noChangeAspect="1"/>
          </p:cNvPicPr>
          <p:nvPr/>
        </p:nvPicPr>
        <p:blipFill>
          <a:blip r:embed="rId3"/>
          <a:stretch>
            <a:fillRect/>
          </a:stretch>
        </p:blipFill>
        <p:spPr>
          <a:xfrm>
            <a:off x="0" y="1658882"/>
            <a:ext cx="9033298" cy="5199118"/>
          </a:xfrm>
          <a:prstGeom prst="rect">
            <a:avLst/>
          </a:prstGeom>
        </p:spPr>
      </p:pic>
    </p:spTree>
    <p:extLst>
      <p:ext uri="{BB962C8B-B14F-4D97-AF65-F5344CB8AC3E}">
        <p14:creationId xmlns:p14="http://schemas.microsoft.com/office/powerpoint/2010/main" val="1636997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20D-E488-41F8-9009-94D002AA0070}"/>
              </a:ext>
            </a:extLst>
          </p:cNvPr>
          <p:cNvSpPr>
            <a:spLocks noGrp="1"/>
          </p:cNvSpPr>
          <p:nvPr>
            <p:ph type="title"/>
          </p:nvPr>
        </p:nvSpPr>
        <p:spPr>
          <a:xfrm>
            <a:off x="581192" y="702156"/>
            <a:ext cx="11029616" cy="513458"/>
          </a:xfrm>
        </p:spPr>
        <p:txBody>
          <a:bodyPr>
            <a:normAutofit fontScale="90000"/>
          </a:bodyPr>
          <a:lstStyle/>
          <a:p>
            <a:r>
              <a:rPr lang="en-US" dirty="0"/>
              <a:t>Writing lean queries - 4</a:t>
            </a:r>
          </a:p>
        </p:txBody>
      </p:sp>
      <p:pic>
        <p:nvPicPr>
          <p:cNvPr id="3" name="Picture 2">
            <a:extLst>
              <a:ext uri="{FF2B5EF4-FFF2-40B4-BE49-F238E27FC236}">
                <a16:creationId xmlns:a16="http://schemas.microsoft.com/office/drawing/2014/main" id="{30A1A3B2-9B92-4B36-87C6-DEBE9D44DEA9}"/>
              </a:ext>
            </a:extLst>
          </p:cNvPr>
          <p:cNvPicPr>
            <a:picLocks noChangeAspect="1"/>
          </p:cNvPicPr>
          <p:nvPr/>
        </p:nvPicPr>
        <p:blipFill>
          <a:blip r:embed="rId3"/>
          <a:stretch>
            <a:fillRect/>
          </a:stretch>
        </p:blipFill>
        <p:spPr>
          <a:xfrm>
            <a:off x="0" y="1108038"/>
            <a:ext cx="7181850" cy="2619375"/>
          </a:xfrm>
          <a:prstGeom prst="rect">
            <a:avLst/>
          </a:prstGeom>
        </p:spPr>
      </p:pic>
      <p:pic>
        <p:nvPicPr>
          <p:cNvPr id="7" name="Picture 6">
            <a:extLst>
              <a:ext uri="{FF2B5EF4-FFF2-40B4-BE49-F238E27FC236}">
                <a16:creationId xmlns:a16="http://schemas.microsoft.com/office/drawing/2014/main" id="{AE83DC2E-6E88-4FB9-BD97-60A2A21799BA}"/>
              </a:ext>
            </a:extLst>
          </p:cNvPr>
          <p:cNvPicPr>
            <a:picLocks noChangeAspect="1"/>
          </p:cNvPicPr>
          <p:nvPr/>
        </p:nvPicPr>
        <p:blipFill>
          <a:blip r:embed="rId4"/>
          <a:stretch>
            <a:fillRect/>
          </a:stretch>
        </p:blipFill>
        <p:spPr>
          <a:xfrm>
            <a:off x="0" y="3727412"/>
            <a:ext cx="9227542" cy="3130587"/>
          </a:xfrm>
          <a:prstGeom prst="rect">
            <a:avLst/>
          </a:prstGeom>
        </p:spPr>
      </p:pic>
    </p:spTree>
    <p:extLst>
      <p:ext uri="{BB962C8B-B14F-4D97-AF65-F5344CB8AC3E}">
        <p14:creationId xmlns:p14="http://schemas.microsoft.com/office/powerpoint/2010/main" val="2368399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F5A-00AB-4AD6-920D-BB7AEA1E1139}"/>
              </a:ext>
            </a:extLst>
          </p:cNvPr>
          <p:cNvSpPr>
            <a:spLocks noGrp="1"/>
          </p:cNvSpPr>
          <p:nvPr>
            <p:ph type="title"/>
          </p:nvPr>
        </p:nvSpPr>
        <p:spPr>
          <a:xfrm>
            <a:off x="581192" y="702156"/>
            <a:ext cx="11029616" cy="506158"/>
          </a:xfrm>
        </p:spPr>
        <p:txBody>
          <a:bodyPr>
            <a:normAutofit fontScale="90000"/>
          </a:bodyPr>
          <a:lstStyle/>
          <a:p>
            <a:r>
              <a:rPr lang="en-US" dirty="0"/>
              <a:t>COUNT in the graph - 1</a:t>
            </a:r>
          </a:p>
        </p:txBody>
      </p:sp>
      <p:sp>
        <p:nvSpPr>
          <p:cNvPr id="4" name="TextBox 3">
            <a:extLst>
              <a:ext uri="{FF2B5EF4-FFF2-40B4-BE49-F238E27FC236}">
                <a16:creationId xmlns:a16="http://schemas.microsoft.com/office/drawing/2014/main" id="{6C9403F6-2E40-4F23-BB84-9FF9E8A123C4}"/>
              </a:ext>
            </a:extLst>
          </p:cNvPr>
          <p:cNvSpPr txBox="1"/>
          <p:nvPr/>
        </p:nvSpPr>
        <p:spPr>
          <a:xfrm>
            <a:off x="140320" y="1283760"/>
            <a:ext cx="7576818" cy="369332"/>
          </a:xfrm>
          <a:prstGeom prst="rect">
            <a:avLst/>
          </a:prstGeom>
          <a:noFill/>
        </p:spPr>
        <p:txBody>
          <a:bodyPr wrap="none" rtlCol="0">
            <a:spAutoFit/>
          </a:bodyPr>
          <a:lstStyle/>
          <a:p>
            <a:r>
              <a:rPr lang="en-US" dirty="0"/>
              <a:t>Count is an aggregation function. Other aggregate functions : SUM, AVG, etc.</a:t>
            </a:r>
          </a:p>
        </p:txBody>
      </p:sp>
      <p:pic>
        <p:nvPicPr>
          <p:cNvPr id="5" name="Picture 4">
            <a:extLst>
              <a:ext uri="{FF2B5EF4-FFF2-40B4-BE49-F238E27FC236}">
                <a16:creationId xmlns:a16="http://schemas.microsoft.com/office/drawing/2014/main" id="{CE749EC2-2695-4024-B06A-A1B4AF3A4247}"/>
              </a:ext>
            </a:extLst>
          </p:cNvPr>
          <p:cNvPicPr>
            <a:picLocks noChangeAspect="1"/>
          </p:cNvPicPr>
          <p:nvPr/>
        </p:nvPicPr>
        <p:blipFill>
          <a:blip r:embed="rId3"/>
          <a:stretch>
            <a:fillRect/>
          </a:stretch>
        </p:blipFill>
        <p:spPr>
          <a:xfrm>
            <a:off x="281285" y="1728537"/>
            <a:ext cx="8100921" cy="4968097"/>
          </a:xfrm>
          <a:prstGeom prst="rect">
            <a:avLst/>
          </a:prstGeom>
        </p:spPr>
      </p:pic>
    </p:spTree>
    <p:extLst>
      <p:ext uri="{BB962C8B-B14F-4D97-AF65-F5344CB8AC3E}">
        <p14:creationId xmlns:p14="http://schemas.microsoft.com/office/powerpoint/2010/main" val="265596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F5A-00AB-4AD6-920D-BB7AEA1E1139}"/>
              </a:ext>
            </a:extLst>
          </p:cNvPr>
          <p:cNvSpPr>
            <a:spLocks noGrp="1"/>
          </p:cNvSpPr>
          <p:nvPr>
            <p:ph type="title"/>
          </p:nvPr>
        </p:nvSpPr>
        <p:spPr>
          <a:xfrm>
            <a:off x="581192" y="702156"/>
            <a:ext cx="11029616" cy="506158"/>
          </a:xfrm>
        </p:spPr>
        <p:txBody>
          <a:bodyPr>
            <a:normAutofit fontScale="90000"/>
          </a:bodyPr>
          <a:lstStyle/>
          <a:p>
            <a:r>
              <a:rPr lang="en-US" dirty="0"/>
              <a:t>COUNT in the graph - 2</a:t>
            </a:r>
          </a:p>
        </p:txBody>
      </p:sp>
      <p:sp>
        <p:nvSpPr>
          <p:cNvPr id="4" name="TextBox 3">
            <a:extLst>
              <a:ext uri="{FF2B5EF4-FFF2-40B4-BE49-F238E27FC236}">
                <a16:creationId xmlns:a16="http://schemas.microsoft.com/office/drawing/2014/main" id="{6C9403F6-2E40-4F23-BB84-9FF9E8A123C4}"/>
              </a:ext>
            </a:extLst>
          </p:cNvPr>
          <p:cNvSpPr txBox="1"/>
          <p:nvPr/>
        </p:nvSpPr>
        <p:spPr>
          <a:xfrm>
            <a:off x="140320" y="1283760"/>
            <a:ext cx="7576818" cy="369332"/>
          </a:xfrm>
          <a:prstGeom prst="rect">
            <a:avLst/>
          </a:prstGeom>
          <a:noFill/>
        </p:spPr>
        <p:txBody>
          <a:bodyPr wrap="none" rtlCol="0">
            <a:spAutoFit/>
          </a:bodyPr>
          <a:lstStyle/>
          <a:p>
            <a:r>
              <a:rPr lang="en-US" dirty="0"/>
              <a:t>Count is an aggregation function. Other aggregate functions : SUM, AVG, etc.</a:t>
            </a:r>
          </a:p>
        </p:txBody>
      </p:sp>
      <p:pic>
        <p:nvPicPr>
          <p:cNvPr id="3" name="Picture 2">
            <a:extLst>
              <a:ext uri="{FF2B5EF4-FFF2-40B4-BE49-F238E27FC236}">
                <a16:creationId xmlns:a16="http://schemas.microsoft.com/office/drawing/2014/main" id="{C9C5E133-41F1-430B-9C06-1161329807EF}"/>
              </a:ext>
            </a:extLst>
          </p:cNvPr>
          <p:cNvPicPr>
            <a:picLocks noChangeAspect="1"/>
          </p:cNvPicPr>
          <p:nvPr/>
        </p:nvPicPr>
        <p:blipFill>
          <a:blip r:embed="rId3"/>
          <a:stretch>
            <a:fillRect/>
          </a:stretch>
        </p:blipFill>
        <p:spPr>
          <a:xfrm>
            <a:off x="0" y="1728538"/>
            <a:ext cx="9632373" cy="5129462"/>
          </a:xfrm>
          <a:prstGeom prst="rect">
            <a:avLst/>
          </a:prstGeom>
        </p:spPr>
      </p:pic>
    </p:spTree>
    <p:extLst>
      <p:ext uri="{BB962C8B-B14F-4D97-AF65-F5344CB8AC3E}">
        <p14:creationId xmlns:p14="http://schemas.microsoft.com/office/powerpoint/2010/main" val="1955643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44CB-2925-455C-B373-9B74F92234F4}"/>
              </a:ext>
            </a:extLst>
          </p:cNvPr>
          <p:cNvSpPr>
            <a:spLocks noGrp="1"/>
          </p:cNvSpPr>
          <p:nvPr>
            <p:ph type="title"/>
          </p:nvPr>
        </p:nvSpPr>
        <p:spPr>
          <a:xfrm>
            <a:off x="581192" y="702156"/>
            <a:ext cx="11029616" cy="567246"/>
          </a:xfrm>
        </p:spPr>
        <p:txBody>
          <a:bodyPr/>
          <a:lstStyle/>
          <a:p>
            <a:r>
              <a:rPr lang="en-US" dirty="0"/>
              <a:t>COUNT in the graph - 3</a:t>
            </a:r>
          </a:p>
        </p:txBody>
      </p:sp>
      <p:pic>
        <p:nvPicPr>
          <p:cNvPr id="4" name="Picture 3">
            <a:extLst>
              <a:ext uri="{FF2B5EF4-FFF2-40B4-BE49-F238E27FC236}">
                <a16:creationId xmlns:a16="http://schemas.microsoft.com/office/drawing/2014/main" id="{E8880D87-4198-4057-80BE-5A3CFAD694A1}"/>
              </a:ext>
            </a:extLst>
          </p:cNvPr>
          <p:cNvPicPr>
            <a:picLocks noChangeAspect="1"/>
          </p:cNvPicPr>
          <p:nvPr/>
        </p:nvPicPr>
        <p:blipFill>
          <a:blip r:embed="rId3"/>
          <a:stretch>
            <a:fillRect/>
          </a:stretch>
        </p:blipFill>
        <p:spPr>
          <a:xfrm>
            <a:off x="247257" y="1269402"/>
            <a:ext cx="6619875" cy="2390775"/>
          </a:xfrm>
          <a:prstGeom prst="rect">
            <a:avLst/>
          </a:prstGeom>
        </p:spPr>
      </p:pic>
      <p:pic>
        <p:nvPicPr>
          <p:cNvPr id="5" name="Picture 4">
            <a:extLst>
              <a:ext uri="{FF2B5EF4-FFF2-40B4-BE49-F238E27FC236}">
                <a16:creationId xmlns:a16="http://schemas.microsoft.com/office/drawing/2014/main" id="{945DA5C1-8E8A-4CB0-B978-D7154E393852}"/>
              </a:ext>
            </a:extLst>
          </p:cNvPr>
          <p:cNvPicPr>
            <a:picLocks noChangeAspect="1"/>
          </p:cNvPicPr>
          <p:nvPr/>
        </p:nvPicPr>
        <p:blipFill>
          <a:blip r:embed="rId4"/>
          <a:stretch>
            <a:fillRect/>
          </a:stretch>
        </p:blipFill>
        <p:spPr>
          <a:xfrm>
            <a:off x="247257" y="3506992"/>
            <a:ext cx="10591705" cy="3351007"/>
          </a:xfrm>
          <a:prstGeom prst="rect">
            <a:avLst/>
          </a:prstGeom>
        </p:spPr>
      </p:pic>
    </p:spTree>
    <p:extLst>
      <p:ext uri="{BB962C8B-B14F-4D97-AF65-F5344CB8AC3E}">
        <p14:creationId xmlns:p14="http://schemas.microsoft.com/office/powerpoint/2010/main" val="277754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50B-83BB-4F98-965D-8DC30656BED7}"/>
              </a:ext>
            </a:extLst>
          </p:cNvPr>
          <p:cNvSpPr>
            <a:spLocks noGrp="1"/>
          </p:cNvSpPr>
          <p:nvPr>
            <p:ph type="title"/>
          </p:nvPr>
        </p:nvSpPr>
        <p:spPr>
          <a:xfrm>
            <a:off x="581192" y="702156"/>
            <a:ext cx="11029616" cy="497470"/>
          </a:xfrm>
        </p:spPr>
        <p:txBody>
          <a:bodyPr>
            <a:normAutofit fontScale="90000"/>
          </a:bodyPr>
          <a:lstStyle/>
          <a:p>
            <a:r>
              <a:rPr lang="en-US" dirty="0"/>
              <a:t>Remove duplicates in query results</a:t>
            </a:r>
          </a:p>
        </p:txBody>
      </p:sp>
      <p:pic>
        <p:nvPicPr>
          <p:cNvPr id="4" name="Picture 3">
            <a:extLst>
              <a:ext uri="{FF2B5EF4-FFF2-40B4-BE49-F238E27FC236}">
                <a16:creationId xmlns:a16="http://schemas.microsoft.com/office/drawing/2014/main" id="{311545AE-D849-4C1F-A045-24BFB544DF92}"/>
              </a:ext>
            </a:extLst>
          </p:cNvPr>
          <p:cNvPicPr>
            <a:picLocks noChangeAspect="1"/>
          </p:cNvPicPr>
          <p:nvPr/>
        </p:nvPicPr>
        <p:blipFill>
          <a:blip r:embed="rId2"/>
          <a:stretch>
            <a:fillRect/>
          </a:stretch>
        </p:blipFill>
        <p:spPr>
          <a:xfrm>
            <a:off x="0" y="1199627"/>
            <a:ext cx="12192000" cy="4715982"/>
          </a:xfrm>
          <a:prstGeom prst="rect">
            <a:avLst/>
          </a:prstGeom>
        </p:spPr>
      </p:pic>
    </p:spTree>
    <p:extLst>
      <p:ext uri="{BB962C8B-B14F-4D97-AF65-F5344CB8AC3E}">
        <p14:creationId xmlns:p14="http://schemas.microsoft.com/office/powerpoint/2010/main" val="1024067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E34808-C7E7-4DBC-93CE-8975DCCE84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2312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69FB-52B6-4FAF-8294-C86340BD77B7}"/>
              </a:ext>
            </a:extLst>
          </p:cNvPr>
          <p:cNvSpPr>
            <a:spLocks noGrp="1"/>
          </p:cNvSpPr>
          <p:nvPr>
            <p:ph type="title"/>
          </p:nvPr>
        </p:nvSpPr>
        <p:spPr>
          <a:xfrm>
            <a:off x="581192" y="702156"/>
            <a:ext cx="11029616" cy="464171"/>
          </a:xfrm>
        </p:spPr>
        <p:txBody>
          <a:bodyPr>
            <a:normAutofit fontScale="90000"/>
          </a:bodyPr>
          <a:lstStyle/>
          <a:p>
            <a:r>
              <a:rPr lang="en-US" dirty="0"/>
              <a:t>Remove duplicates in query results - DISTINCT</a:t>
            </a:r>
          </a:p>
        </p:txBody>
      </p:sp>
      <p:pic>
        <p:nvPicPr>
          <p:cNvPr id="4" name="Picture 3">
            <a:extLst>
              <a:ext uri="{FF2B5EF4-FFF2-40B4-BE49-F238E27FC236}">
                <a16:creationId xmlns:a16="http://schemas.microsoft.com/office/drawing/2014/main" id="{A7430F91-18B8-480A-94DE-F5B9B8F78972}"/>
              </a:ext>
            </a:extLst>
          </p:cNvPr>
          <p:cNvPicPr>
            <a:picLocks noChangeAspect="1"/>
          </p:cNvPicPr>
          <p:nvPr/>
        </p:nvPicPr>
        <p:blipFill>
          <a:blip r:embed="rId3"/>
          <a:stretch>
            <a:fillRect/>
          </a:stretch>
        </p:blipFill>
        <p:spPr>
          <a:xfrm>
            <a:off x="65448" y="1371600"/>
            <a:ext cx="10232304" cy="5486400"/>
          </a:xfrm>
          <a:prstGeom prst="rect">
            <a:avLst/>
          </a:prstGeom>
        </p:spPr>
      </p:pic>
    </p:spTree>
    <p:extLst>
      <p:ext uri="{BB962C8B-B14F-4D97-AF65-F5344CB8AC3E}">
        <p14:creationId xmlns:p14="http://schemas.microsoft.com/office/powerpoint/2010/main" val="2651937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2B35-22A8-433F-B854-822FEC53FDC7}"/>
              </a:ext>
            </a:extLst>
          </p:cNvPr>
          <p:cNvSpPr>
            <a:spLocks noGrp="1"/>
          </p:cNvSpPr>
          <p:nvPr>
            <p:ph type="title"/>
          </p:nvPr>
        </p:nvSpPr>
        <p:spPr>
          <a:xfrm>
            <a:off x="581192" y="702156"/>
            <a:ext cx="11029616" cy="583305"/>
          </a:xfrm>
        </p:spPr>
        <p:txBody>
          <a:bodyPr/>
          <a:lstStyle/>
          <a:p>
            <a:r>
              <a:rPr lang="en-US" dirty="0"/>
              <a:t>Activity</a:t>
            </a:r>
          </a:p>
        </p:txBody>
      </p:sp>
      <p:pic>
        <p:nvPicPr>
          <p:cNvPr id="4" name="Picture 3">
            <a:extLst>
              <a:ext uri="{FF2B5EF4-FFF2-40B4-BE49-F238E27FC236}">
                <a16:creationId xmlns:a16="http://schemas.microsoft.com/office/drawing/2014/main" id="{5525F107-34A5-4743-A023-417F0FAFDE62}"/>
              </a:ext>
            </a:extLst>
          </p:cNvPr>
          <p:cNvPicPr>
            <a:picLocks noChangeAspect="1"/>
          </p:cNvPicPr>
          <p:nvPr/>
        </p:nvPicPr>
        <p:blipFill>
          <a:blip r:embed="rId3"/>
          <a:stretch>
            <a:fillRect/>
          </a:stretch>
        </p:blipFill>
        <p:spPr>
          <a:xfrm>
            <a:off x="284506" y="1157287"/>
            <a:ext cx="5924550" cy="2105025"/>
          </a:xfrm>
          <a:prstGeom prst="rect">
            <a:avLst/>
          </a:prstGeom>
        </p:spPr>
      </p:pic>
      <p:pic>
        <p:nvPicPr>
          <p:cNvPr id="5" name="Picture 4">
            <a:extLst>
              <a:ext uri="{FF2B5EF4-FFF2-40B4-BE49-F238E27FC236}">
                <a16:creationId xmlns:a16="http://schemas.microsoft.com/office/drawing/2014/main" id="{72100CE8-8B88-442C-9BF4-634BC8141F17}"/>
              </a:ext>
            </a:extLst>
          </p:cNvPr>
          <p:cNvPicPr>
            <a:picLocks noChangeAspect="1"/>
          </p:cNvPicPr>
          <p:nvPr/>
        </p:nvPicPr>
        <p:blipFill>
          <a:blip r:embed="rId4"/>
          <a:stretch>
            <a:fillRect/>
          </a:stretch>
        </p:blipFill>
        <p:spPr>
          <a:xfrm>
            <a:off x="0" y="3114260"/>
            <a:ext cx="10781818" cy="3743739"/>
          </a:xfrm>
          <a:prstGeom prst="rect">
            <a:avLst/>
          </a:prstGeom>
        </p:spPr>
      </p:pic>
    </p:spTree>
    <p:extLst>
      <p:ext uri="{BB962C8B-B14F-4D97-AF65-F5344CB8AC3E}">
        <p14:creationId xmlns:p14="http://schemas.microsoft.com/office/powerpoint/2010/main" val="355844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931A-F30C-46BF-B796-D95ED8168C61}"/>
              </a:ext>
            </a:extLst>
          </p:cNvPr>
          <p:cNvSpPr>
            <a:spLocks noGrp="1"/>
          </p:cNvSpPr>
          <p:nvPr>
            <p:ph type="title"/>
          </p:nvPr>
        </p:nvSpPr>
        <p:spPr>
          <a:xfrm>
            <a:off x="581192" y="702156"/>
            <a:ext cx="11029616" cy="556193"/>
          </a:xfrm>
        </p:spPr>
        <p:txBody>
          <a:bodyPr/>
          <a:lstStyle/>
          <a:p>
            <a:r>
              <a:rPr lang="en-US" dirty="0"/>
              <a:t>Quick start – 2/2</a:t>
            </a:r>
          </a:p>
        </p:txBody>
      </p:sp>
      <p:sp>
        <p:nvSpPr>
          <p:cNvPr id="4" name="Rectangle 3">
            <a:extLst>
              <a:ext uri="{FF2B5EF4-FFF2-40B4-BE49-F238E27FC236}">
                <a16:creationId xmlns:a16="http://schemas.microsoft.com/office/drawing/2014/main" id="{461F3581-9A87-405C-BD6E-7372A76DE9C3}"/>
              </a:ext>
            </a:extLst>
          </p:cNvPr>
          <p:cNvSpPr/>
          <p:nvPr/>
        </p:nvSpPr>
        <p:spPr>
          <a:xfrm>
            <a:off x="419571" y="1258349"/>
            <a:ext cx="5950347" cy="369332"/>
          </a:xfrm>
          <a:prstGeom prst="rect">
            <a:avLst/>
          </a:prstGeom>
        </p:spPr>
        <p:txBody>
          <a:bodyPr wrap="none">
            <a:spAutoFit/>
          </a:bodyPr>
          <a:lstStyle/>
          <a:p>
            <a:r>
              <a:rPr lang="en-US" dirty="0"/>
              <a:t>https://github.com/blazegraph/database/wiki/Quick_Start</a:t>
            </a:r>
          </a:p>
        </p:txBody>
      </p:sp>
      <p:pic>
        <p:nvPicPr>
          <p:cNvPr id="3" name="Picture 2">
            <a:extLst>
              <a:ext uri="{FF2B5EF4-FFF2-40B4-BE49-F238E27FC236}">
                <a16:creationId xmlns:a16="http://schemas.microsoft.com/office/drawing/2014/main" id="{FA88EE86-1287-4E83-96DF-087D2365B697}"/>
              </a:ext>
            </a:extLst>
          </p:cNvPr>
          <p:cNvPicPr>
            <a:picLocks noChangeAspect="1"/>
          </p:cNvPicPr>
          <p:nvPr/>
        </p:nvPicPr>
        <p:blipFill>
          <a:blip r:embed="rId2"/>
          <a:stretch>
            <a:fillRect/>
          </a:stretch>
        </p:blipFill>
        <p:spPr>
          <a:xfrm>
            <a:off x="102637" y="1814542"/>
            <a:ext cx="12192000" cy="4244575"/>
          </a:xfrm>
          <a:prstGeom prst="rect">
            <a:avLst/>
          </a:prstGeom>
        </p:spPr>
      </p:pic>
    </p:spTree>
    <p:extLst>
      <p:ext uri="{BB962C8B-B14F-4D97-AF65-F5344CB8AC3E}">
        <p14:creationId xmlns:p14="http://schemas.microsoft.com/office/powerpoint/2010/main" val="2953201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1B03-B4D5-4DCF-90DC-A8B9D876D589}"/>
              </a:ext>
            </a:extLst>
          </p:cNvPr>
          <p:cNvSpPr>
            <a:spLocks noGrp="1"/>
          </p:cNvSpPr>
          <p:nvPr>
            <p:ph type="title"/>
          </p:nvPr>
        </p:nvSpPr>
        <p:spPr>
          <a:xfrm>
            <a:off x="581192" y="702156"/>
            <a:ext cx="11029616" cy="517044"/>
          </a:xfrm>
        </p:spPr>
        <p:txBody>
          <a:bodyPr>
            <a:normAutofit fontScale="90000"/>
          </a:bodyPr>
          <a:lstStyle/>
          <a:p>
            <a:r>
              <a:rPr lang="en-US" dirty="0"/>
              <a:t>Existence of specific patterns</a:t>
            </a:r>
          </a:p>
        </p:txBody>
      </p:sp>
      <p:sp>
        <p:nvSpPr>
          <p:cNvPr id="4" name="TextBox 3">
            <a:extLst>
              <a:ext uri="{FF2B5EF4-FFF2-40B4-BE49-F238E27FC236}">
                <a16:creationId xmlns:a16="http://schemas.microsoft.com/office/drawing/2014/main" id="{E00E373E-4C8C-4F8E-9ED5-D17A9F82438F}"/>
              </a:ext>
            </a:extLst>
          </p:cNvPr>
          <p:cNvSpPr txBox="1"/>
          <p:nvPr/>
        </p:nvSpPr>
        <p:spPr>
          <a:xfrm>
            <a:off x="477078" y="1378227"/>
            <a:ext cx="3710888" cy="369332"/>
          </a:xfrm>
          <a:prstGeom prst="rect">
            <a:avLst/>
          </a:prstGeom>
          <a:noFill/>
        </p:spPr>
        <p:txBody>
          <a:bodyPr wrap="none" rtlCol="0">
            <a:spAutoFit/>
          </a:bodyPr>
          <a:lstStyle/>
          <a:p>
            <a:r>
              <a:rPr lang="en-US" dirty="0"/>
              <a:t>Check for existence and inexistence.</a:t>
            </a:r>
          </a:p>
        </p:txBody>
      </p:sp>
      <p:pic>
        <p:nvPicPr>
          <p:cNvPr id="5" name="Picture 4">
            <a:extLst>
              <a:ext uri="{FF2B5EF4-FFF2-40B4-BE49-F238E27FC236}">
                <a16:creationId xmlns:a16="http://schemas.microsoft.com/office/drawing/2014/main" id="{412B296D-63AB-4CCC-AC91-5CD8516D8168}"/>
              </a:ext>
            </a:extLst>
          </p:cNvPr>
          <p:cNvPicPr>
            <a:picLocks noChangeAspect="1"/>
          </p:cNvPicPr>
          <p:nvPr/>
        </p:nvPicPr>
        <p:blipFill>
          <a:blip r:embed="rId3"/>
          <a:stretch>
            <a:fillRect/>
          </a:stretch>
        </p:blipFill>
        <p:spPr>
          <a:xfrm>
            <a:off x="0" y="1747558"/>
            <a:ext cx="4372550" cy="5110441"/>
          </a:xfrm>
          <a:prstGeom prst="rect">
            <a:avLst/>
          </a:prstGeom>
        </p:spPr>
      </p:pic>
    </p:spTree>
    <p:extLst>
      <p:ext uri="{BB962C8B-B14F-4D97-AF65-F5344CB8AC3E}">
        <p14:creationId xmlns:p14="http://schemas.microsoft.com/office/powerpoint/2010/main" val="2150380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1B03-B4D5-4DCF-90DC-A8B9D876D589}"/>
              </a:ext>
            </a:extLst>
          </p:cNvPr>
          <p:cNvSpPr>
            <a:spLocks noGrp="1"/>
          </p:cNvSpPr>
          <p:nvPr>
            <p:ph type="title"/>
          </p:nvPr>
        </p:nvSpPr>
        <p:spPr>
          <a:xfrm>
            <a:off x="581192" y="702156"/>
            <a:ext cx="11029616" cy="517044"/>
          </a:xfrm>
        </p:spPr>
        <p:txBody>
          <a:bodyPr>
            <a:normAutofit fontScale="90000"/>
          </a:bodyPr>
          <a:lstStyle/>
          <a:p>
            <a:r>
              <a:rPr lang="en-US" dirty="0"/>
              <a:t>Non-Existence of specific patterns</a:t>
            </a:r>
          </a:p>
        </p:txBody>
      </p:sp>
      <p:sp>
        <p:nvSpPr>
          <p:cNvPr id="4" name="TextBox 3">
            <a:extLst>
              <a:ext uri="{FF2B5EF4-FFF2-40B4-BE49-F238E27FC236}">
                <a16:creationId xmlns:a16="http://schemas.microsoft.com/office/drawing/2014/main" id="{E00E373E-4C8C-4F8E-9ED5-D17A9F82438F}"/>
              </a:ext>
            </a:extLst>
          </p:cNvPr>
          <p:cNvSpPr txBox="1"/>
          <p:nvPr/>
        </p:nvSpPr>
        <p:spPr>
          <a:xfrm>
            <a:off x="477078" y="1219200"/>
            <a:ext cx="2309799" cy="369332"/>
          </a:xfrm>
          <a:prstGeom prst="rect">
            <a:avLst/>
          </a:prstGeom>
          <a:noFill/>
        </p:spPr>
        <p:txBody>
          <a:bodyPr wrap="none" rtlCol="0">
            <a:spAutoFit/>
          </a:bodyPr>
          <a:lstStyle/>
          <a:p>
            <a:r>
              <a:rPr lang="en-US" dirty="0"/>
              <a:t>Check for inexistence.</a:t>
            </a:r>
          </a:p>
        </p:txBody>
      </p:sp>
      <p:pic>
        <p:nvPicPr>
          <p:cNvPr id="8" name="Picture 7">
            <a:extLst>
              <a:ext uri="{FF2B5EF4-FFF2-40B4-BE49-F238E27FC236}">
                <a16:creationId xmlns:a16="http://schemas.microsoft.com/office/drawing/2014/main" id="{6A6C64B4-2FEE-4502-BC3F-157547F62B89}"/>
              </a:ext>
            </a:extLst>
          </p:cNvPr>
          <p:cNvPicPr>
            <a:picLocks noChangeAspect="1"/>
          </p:cNvPicPr>
          <p:nvPr/>
        </p:nvPicPr>
        <p:blipFill>
          <a:blip r:embed="rId3"/>
          <a:stretch>
            <a:fillRect/>
          </a:stretch>
        </p:blipFill>
        <p:spPr>
          <a:xfrm>
            <a:off x="221365" y="1588532"/>
            <a:ext cx="5392615" cy="5110441"/>
          </a:xfrm>
          <a:prstGeom prst="rect">
            <a:avLst/>
          </a:prstGeom>
        </p:spPr>
      </p:pic>
    </p:spTree>
    <p:extLst>
      <p:ext uri="{BB962C8B-B14F-4D97-AF65-F5344CB8AC3E}">
        <p14:creationId xmlns:p14="http://schemas.microsoft.com/office/powerpoint/2010/main" val="209132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4E53-158D-48A5-86BC-39FF1252B8B8}"/>
              </a:ext>
            </a:extLst>
          </p:cNvPr>
          <p:cNvSpPr>
            <a:spLocks noGrp="1"/>
          </p:cNvSpPr>
          <p:nvPr>
            <p:ph type="title"/>
          </p:nvPr>
        </p:nvSpPr>
        <p:spPr>
          <a:xfrm>
            <a:off x="581192" y="702156"/>
            <a:ext cx="11029616" cy="464035"/>
          </a:xfrm>
        </p:spPr>
        <p:txBody>
          <a:bodyPr>
            <a:normAutofit fontScale="90000"/>
          </a:bodyPr>
          <a:lstStyle/>
          <a:p>
            <a:r>
              <a:rPr lang="en-US" dirty="0"/>
              <a:t>Activity </a:t>
            </a:r>
          </a:p>
        </p:txBody>
      </p:sp>
      <p:pic>
        <p:nvPicPr>
          <p:cNvPr id="4" name="Picture 3">
            <a:extLst>
              <a:ext uri="{FF2B5EF4-FFF2-40B4-BE49-F238E27FC236}">
                <a16:creationId xmlns:a16="http://schemas.microsoft.com/office/drawing/2014/main" id="{CC95E43C-2B37-4DA3-B0BB-848DF581DAC8}"/>
              </a:ext>
            </a:extLst>
          </p:cNvPr>
          <p:cNvPicPr>
            <a:picLocks noChangeAspect="1"/>
          </p:cNvPicPr>
          <p:nvPr/>
        </p:nvPicPr>
        <p:blipFill>
          <a:blip r:embed="rId3"/>
          <a:stretch>
            <a:fillRect/>
          </a:stretch>
        </p:blipFill>
        <p:spPr>
          <a:xfrm>
            <a:off x="7301948" y="1166191"/>
            <a:ext cx="4166588" cy="5691809"/>
          </a:xfrm>
          <a:prstGeom prst="rect">
            <a:avLst/>
          </a:prstGeom>
        </p:spPr>
      </p:pic>
      <p:pic>
        <p:nvPicPr>
          <p:cNvPr id="5" name="Picture 4">
            <a:extLst>
              <a:ext uri="{FF2B5EF4-FFF2-40B4-BE49-F238E27FC236}">
                <a16:creationId xmlns:a16="http://schemas.microsoft.com/office/drawing/2014/main" id="{7C08E32B-F5AA-43D9-8834-6383A12F8F67}"/>
              </a:ext>
            </a:extLst>
          </p:cNvPr>
          <p:cNvPicPr>
            <a:picLocks noChangeAspect="1"/>
          </p:cNvPicPr>
          <p:nvPr/>
        </p:nvPicPr>
        <p:blipFill>
          <a:blip r:embed="rId4"/>
          <a:stretch>
            <a:fillRect/>
          </a:stretch>
        </p:blipFill>
        <p:spPr>
          <a:xfrm>
            <a:off x="140369" y="1432477"/>
            <a:ext cx="5495925" cy="2800350"/>
          </a:xfrm>
          <a:prstGeom prst="rect">
            <a:avLst/>
          </a:prstGeom>
        </p:spPr>
      </p:pic>
    </p:spTree>
    <p:extLst>
      <p:ext uri="{BB962C8B-B14F-4D97-AF65-F5344CB8AC3E}">
        <p14:creationId xmlns:p14="http://schemas.microsoft.com/office/powerpoint/2010/main" val="2919587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CB55-7F2F-4534-AFD4-1CE1BF230D08}"/>
              </a:ext>
            </a:extLst>
          </p:cNvPr>
          <p:cNvSpPr>
            <a:spLocks noGrp="1"/>
          </p:cNvSpPr>
          <p:nvPr>
            <p:ph type="title"/>
          </p:nvPr>
        </p:nvSpPr>
        <p:spPr>
          <a:xfrm>
            <a:off x="581192" y="702156"/>
            <a:ext cx="11029616" cy="438747"/>
          </a:xfrm>
        </p:spPr>
        <p:txBody>
          <a:bodyPr>
            <a:normAutofit fontScale="90000"/>
          </a:bodyPr>
          <a:lstStyle/>
          <a:p>
            <a:r>
              <a:rPr lang="en-US" dirty="0"/>
              <a:t>List</a:t>
            </a:r>
          </a:p>
        </p:txBody>
      </p:sp>
      <p:sp>
        <p:nvSpPr>
          <p:cNvPr id="4" name="TextBox 3">
            <a:extLst>
              <a:ext uri="{FF2B5EF4-FFF2-40B4-BE49-F238E27FC236}">
                <a16:creationId xmlns:a16="http://schemas.microsoft.com/office/drawing/2014/main" id="{DFCA4EAD-EC2B-4731-A94F-5177228F507E}"/>
              </a:ext>
            </a:extLst>
          </p:cNvPr>
          <p:cNvSpPr txBox="1"/>
          <p:nvPr/>
        </p:nvSpPr>
        <p:spPr>
          <a:xfrm>
            <a:off x="128319" y="1053731"/>
            <a:ext cx="8864734" cy="923330"/>
          </a:xfrm>
          <a:prstGeom prst="rect">
            <a:avLst/>
          </a:prstGeom>
          <a:noFill/>
        </p:spPr>
        <p:txBody>
          <a:bodyPr wrap="none" rtlCol="0">
            <a:spAutoFit/>
          </a:bodyPr>
          <a:lstStyle/>
          <a:p>
            <a:r>
              <a:rPr lang="en-US" dirty="0"/>
              <a:t>More than 1 triple  involving “</a:t>
            </a:r>
            <a:r>
              <a:rPr lang="en-US" dirty="0" err="1"/>
              <a:t>created_by</a:t>
            </a:r>
            <a:r>
              <a:rPr lang="en-US" dirty="0"/>
              <a:t>’ predicate, for which objects are different.</a:t>
            </a:r>
          </a:p>
          <a:p>
            <a:endParaRPr lang="en-US" dirty="0"/>
          </a:p>
          <a:p>
            <a:r>
              <a:rPr lang="en-US" dirty="0"/>
              <a:t>SPARQL has several bult-in functions, e.g., comparison, logical &amp; mathematical operators.</a:t>
            </a:r>
          </a:p>
        </p:txBody>
      </p:sp>
      <p:pic>
        <p:nvPicPr>
          <p:cNvPr id="5" name="Picture 4">
            <a:extLst>
              <a:ext uri="{FF2B5EF4-FFF2-40B4-BE49-F238E27FC236}">
                <a16:creationId xmlns:a16="http://schemas.microsoft.com/office/drawing/2014/main" id="{2C4CFF40-6A20-4ADA-A132-579BE2C491E9}"/>
              </a:ext>
            </a:extLst>
          </p:cNvPr>
          <p:cNvPicPr>
            <a:picLocks noChangeAspect="1"/>
          </p:cNvPicPr>
          <p:nvPr/>
        </p:nvPicPr>
        <p:blipFill>
          <a:blip r:embed="rId3"/>
          <a:stretch>
            <a:fillRect/>
          </a:stretch>
        </p:blipFill>
        <p:spPr>
          <a:xfrm>
            <a:off x="0" y="2080726"/>
            <a:ext cx="5383161" cy="4777273"/>
          </a:xfrm>
          <a:prstGeom prst="rect">
            <a:avLst/>
          </a:prstGeom>
        </p:spPr>
      </p:pic>
    </p:spTree>
    <p:extLst>
      <p:ext uri="{BB962C8B-B14F-4D97-AF65-F5344CB8AC3E}">
        <p14:creationId xmlns:p14="http://schemas.microsoft.com/office/powerpoint/2010/main" val="1571879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B3C4-27D2-4E7B-A572-68CEFF02130A}"/>
              </a:ext>
            </a:extLst>
          </p:cNvPr>
          <p:cNvSpPr>
            <a:spLocks noGrp="1"/>
          </p:cNvSpPr>
          <p:nvPr>
            <p:ph type="title"/>
          </p:nvPr>
        </p:nvSpPr>
        <p:spPr>
          <a:xfrm>
            <a:off x="581192" y="702156"/>
            <a:ext cx="11029616" cy="389526"/>
          </a:xfrm>
        </p:spPr>
        <p:txBody>
          <a:bodyPr>
            <a:normAutofit fontScale="90000"/>
          </a:bodyPr>
          <a:lstStyle/>
          <a:p>
            <a:r>
              <a:rPr lang="en-US" dirty="0"/>
              <a:t>List with distinct</a:t>
            </a:r>
          </a:p>
        </p:txBody>
      </p:sp>
      <p:pic>
        <p:nvPicPr>
          <p:cNvPr id="4" name="Picture 3">
            <a:extLst>
              <a:ext uri="{FF2B5EF4-FFF2-40B4-BE49-F238E27FC236}">
                <a16:creationId xmlns:a16="http://schemas.microsoft.com/office/drawing/2014/main" id="{580CC9C5-ED2B-4066-9259-63466798BC00}"/>
              </a:ext>
            </a:extLst>
          </p:cNvPr>
          <p:cNvPicPr>
            <a:picLocks noChangeAspect="1"/>
          </p:cNvPicPr>
          <p:nvPr/>
        </p:nvPicPr>
        <p:blipFill>
          <a:blip r:embed="rId3"/>
          <a:stretch>
            <a:fillRect/>
          </a:stretch>
        </p:blipFill>
        <p:spPr>
          <a:xfrm>
            <a:off x="0" y="1150025"/>
            <a:ext cx="4623269" cy="5169160"/>
          </a:xfrm>
          <a:prstGeom prst="rect">
            <a:avLst/>
          </a:prstGeom>
        </p:spPr>
      </p:pic>
    </p:spTree>
    <p:extLst>
      <p:ext uri="{BB962C8B-B14F-4D97-AF65-F5344CB8AC3E}">
        <p14:creationId xmlns:p14="http://schemas.microsoft.com/office/powerpoint/2010/main" val="33434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79A2-9B84-43B1-B9F5-2B647A520A9E}"/>
              </a:ext>
            </a:extLst>
          </p:cNvPr>
          <p:cNvSpPr>
            <a:spLocks noGrp="1"/>
          </p:cNvSpPr>
          <p:nvPr>
            <p:ph type="title"/>
          </p:nvPr>
        </p:nvSpPr>
        <p:spPr>
          <a:xfrm>
            <a:off x="581192" y="702156"/>
            <a:ext cx="11029616" cy="623210"/>
          </a:xfrm>
        </p:spPr>
        <p:txBody>
          <a:bodyPr/>
          <a:lstStyle/>
          <a:p>
            <a:r>
              <a:rPr lang="en-US" dirty="0"/>
              <a:t>List Simplified</a:t>
            </a:r>
          </a:p>
        </p:txBody>
      </p:sp>
      <p:pic>
        <p:nvPicPr>
          <p:cNvPr id="4" name="Picture 3">
            <a:extLst>
              <a:ext uri="{FF2B5EF4-FFF2-40B4-BE49-F238E27FC236}">
                <a16:creationId xmlns:a16="http://schemas.microsoft.com/office/drawing/2014/main" id="{72917DF0-467D-46B8-B75F-607D91B4248A}"/>
              </a:ext>
            </a:extLst>
          </p:cNvPr>
          <p:cNvPicPr>
            <a:picLocks noChangeAspect="1"/>
          </p:cNvPicPr>
          <p:nvPr/>
        </p:nvPicPr>
        <p:blipFill>
          <a:blip r:embed="rId3"/>
          <a:stretch>
            <a:fillRect/>
          </a:stretch>
        </p:blipFill>
        <p:spPr>
          <a:xfrm>
            <a:off x="321877" y="1438381"/>
            <a:ext cx="6287877" cy="4556589"/>
          </a:xfrm>
          <a:prstGeom prst="rect">
            <a:avLst/>
          </a:prstGeom>
        </p:spPr>
      </p:pic>
    </p:spTree>
    <p:extLst>
      <p:ext uri="{BB962C8B-B14F-4D97-AF65-F5344CB8AC3E}">
        <p14:creationId xmlns:p14="http://schemas.microsoft.com/office/powerpoint/2010/main" val="136232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9D01-A3EA-4144-BFFA-FEFC8060D2A3}"/>
              </a:ext>
            </a:extLst>
          </p:cNvPr>
          <p:cNvSpPr>
            <a:spLocks noGrp="1"/>
          </p:cNvSpPr>
          <p:nvPr>
            <p:ph type="title"/>
          </p:nvPr>
        </p:nvSpPr>
        <p:spPr>
          <a:xfrm>
            <a:off x="581192" y="702156"/>
            <a:ext cx="11029616" cy="571840"/>
          </a:xfrm>
        </p:spPr>
        <p:txBody>
          <a:bodyPr/>
          <a:lstStyle/>
          <a:p>
            <a:r>
              <a:rPr lang="en-US" dirty="0"/>
              <a:t>MIN and max functions </a:t>
            </a:r>
          </a:p>
        </p:txBody>
      </p:sp>
      <p:pic>
        <p:nvPicPr>
          <p:cNvPr id="4" name="Picture 3">
            <a:extLst>
              <a:ext uri="{FF2B5EF4-FFF2-40B4-BE49-F238E27FC236}">
                <a16:creationId xmlns:a16="http://schemas.microsoft.com/office/drawing/2014/main" id="{1A83B643-BA10-452D-B924-62B30D05F3DC}"/>
              </a:ext>
            </a:extLst>
          </p:cNvPr>
          <p:cNvPicPr>
            <a:picLocks noChangeAspect="1"/>
          </p:cNvPicPr>
          <p:nvPr/>
        </p:nvPicPr>
        <p:blipFill>
          <a:blip r:embed="rId3"/>
          <a:stretch>
            <a:fillRect/>
          </a:stretch>
        </p:blipFill>
        <p:spPr>
          <a:xfrm>
            <a:off x="0" y="1273996"/>
            <a:ext cx="5521484" cy="5584004"/>
          </a:xfrm>
          <a:prstGeom prst="rect">
            <a:avLst/>
          </a:prstGeom>
        </p:spPr>
      </p:pic>
    </p:spTree>
    <p:extLst>
      <p:ext uri="{BB962C8B-B14F-4D97-AF65-F5344CB8AC3E}">
        <p14:creationId xmlns:p14="http://schemas.microsoft.com/office/powerpoint/2010/main" val="3688987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AB55-24CA-44C1-B708-31EE4910AEF9}"/>
              </a:ext>
            </a:extLst>
          </p:cNvPr>
          <p:cNvSpPr>
            <a:spLocks noGrp="1"/>
          </p:cNvSpPr>
          <p:nvPr>
            <p:ph type="title"/>
          </p:nvPr>
        </p:nvSpPr>
        <p:spPr>
          <a:xfrm>
            <a:off x="581192" y="702156"/>
            <a:ext cx="11029616" cy="499920"/>
          </a:xfrm>
        </p:spPr>
        <p:txBody>
          <a:bodyPr>
            <a:normAutofit fontScale="90000"/>
          </a:bodyPr>
          <a:lstStyle/>
          <a:p>
            <a:r>
              <a:rPr lang="en-US" dirty="0"/>
              <a:t>BIND Variables - 1</a:t>
            </a:r>
          </a:p>
        </p:txBody>
      </p:sp>
      <p:pic>
        <p:nvPicPr>
          <p:cNvPr id="4" name="Picture 3">
            <a:extLst>
              <a:ext uri="{FF2B5EF4-FFF2-40B4-BE49-F238E27FC236}">
                <a16:creationId xmlns:a16="http://schemas.microsoft.com/office/drawing/2014/main" id="{635FDCC3-219C-4CB0-97CE-19E7ED04A9DD}"/>
              </a:ext>
            </a:extLst>
          </p:cNvPr>
          <p:cNvPicPr>
            <a:picLocks noChangeAspect="1"/>
          </p:cNvPicPr>
          <p:nvPr/>
        </p:nvPicPr>
        <p:blipFill>
          <a:blip r:embed="rId3"/>
          <a:stretch>
            <a:fillRect/>
          </a:stretch>
        </p:blipFill>
        <p:spPr>
          <a:xfrm>
            <a:off x="159994" y="1202075"/>
            <a:ext cx="4412974" cy="5573731"/>
          </a:xfrm>
          <a:prstGeom prst="rect">
            <a:avLst/>
          </a:prstGeom>
        </p:spPr>
      </p:pic>
    </p:spTree>
    <p:extLst>
      <p:ext uri="{BB962C8B-B14F-4D97-AF65-F5344CB8AC3E}">
        <p14:creationId xmlns:p14="http://schemas.microsoft.com/office/powerpoint/2010/main" val="1585949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AB55-24CA-44C1-B708-31EE4910AEF9}"/>
              </a:ext>
            </a:extLst>
          </p:cNvPr>
          <p:cNvSpPr>
            <a:spLocks noGrp="1"/>
          </p:cNvSpPr>
          <p:nvPr>
            <p:ph type="title"/>
          </p:nvPr>
        </p:nvSpPr>
        <p:spPr>
          <a:xfrm>
            <a:off x="581192" y="702156"/>
            <a:ext cx="11029616" cy="499920"/>
          </a:xfrm>
        </p:spPr>
        <p:txBody>
          <a:bodyPr>
            <a:normAutofit fontScale="90000"/>
          </a:bodyPr>
          <a:lstStyle/>
          <a:p>
            <a:r>
              <a:rPr lang="en-US" dirty="0"/>
              <a:t>BIND Variables - 2</a:t>
            </a:r>
          </a:p>
        </p:txBody>
      </p:sp>
      <p:pic>
        <p:nvPicPr>
          <p:cNvPr id="4" name="Picture 3">
            <a:extLst>
              <a:ext uri="{FF2B5EF4-FFF2-40B4-BE49-F238E27FC236}">
                <a16:creationId xmlns:a16="http://schemas.microsoft.com/office/drawing/2014/main" id="{635FDCC3-219C-4CB0-97CE-19E7ED04A9DD}"/>
              </a:ext>
            </a:extLst>
          </p:cNvPr>
          <p:cNvPicPr>
            <a:picLocks noChangeAspect="1"/>
          </p:cNvPicPr>
          <p:nvPr/>
        </p:nvPicPr>
        <p:blipFill>
          <a:blip r:embed="rId3"/>
          <a:stretch>
            <a:fillRect/>
          </a:stretch>
        </p:blipFill>
        <p:spPr>
          <a:xfrm>
            <a:off x="159994" y="1202075"/>
            <a:ext cx="4412974" cy="5573731"/>
          </a:xfrm>
          <a:prstGeom prst="rect">
            <a:avLst/>
          </a:prstGeom>
        </p:spPr>
      </p:pic>
    </p:spTree>
    <p:extLst>
      <p:ext uri="{BB962C8B-B14F-4D97-AF65-F5344CB8AC3E}">
        <p14:creationId xmlns:p14="http://schemas.microsoft.com/office/powerpoint/2010/main" val="2502860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AB55-24CA-44C1-B708-31EE4910AEF9}"/>
              </a:ext>
            </a:extLst>
          </p:cNvPr>
          <p:cNvSpPr>
            <a:spLocks noGrp="1"/>
          </p:cNvSpPr>
          <p:nvPr>
            <p:ph type="title"/>
          </p:nvPr>
        </p:nvSpPr>
        <p:spPr>
          <a:xfrm>
            <a:off x="581192" y="702156"/>
            <a:ext cx="11029616" cy="499920"/>
          </a:xfrm>
        </p:spPr>
        <p:txBody>
          <a:bodyPr>
            <a:normAutofit fontScale="90000"/>
          </a:bodyPr>
          <a:lstStyle/>
          <a:p>
            <a:r>
              <a:rPr lang="en-US" dirty="0"/>
              <a:t>BIND Variables - 3</a:t>
            </a:r>
          </a:p>
        </p:txBody>
      </p:sp>
      <p:pic>
        <p:nvPicPr>
          <p:cNvPr id="3" name="Picture 2">
            <a:extLst>
              <a:ext uri="{FF2B5EF4-FFF2-40B4-BE49-F238E27FC236}">
                <a16:creationId xmlns:a16="http://schemas.microsoft.com/office/drawing/2014/main" id="{14155881-0175-4753-8D63-CF1ED47F0E65}"/>
              </a:ext>
            </a:extLst>
          </p:cNvPr>
          <p:cNvPicPr>
            <a:picLocks noChangeAspect="1"/>
          </p:cNvPicPr>
          <p:nvPr/>
        </p:nvPicPr>
        <p:blipFill>
          <a:blip r:embed="rId3"/>
          <a:stretch>
            <a:fillRect/>
          </a:stretch>
        </p:blipFill>
        <p:spPr>
          <a:xfrm>
            <a:off x="7916162" y="595900"/>
            <a:ext cx="4126938" cy="6128535"/>
          </a:xfrm>
          <a:prstGeom prst="rect">
            <a:avLst/>
          </a:prstGeom>
        </p:spPr>
      </p:pic>
      <p:pic>
        <p:nvPicPr>
          <p:cNvPr id="5" name="Picture 4">
            <a:extLst>
              <a:ext uri="{FF2B5EF4-FFF2-40B4-BE49-F238E27FC236}">
                <a16:creationId xmlns:a16="http://schemas.microsoft.com/office/drawing/2014/main" id="{DC5B3E3D-BC81-4FD8-B319-F37229E349D2}"/>
              </a:ext>
            </a:extLst>
          </p:cNvPr>
          <p:cNvPicPr>
            <a:picLocks noChangeAspect="1"/>
          </p:cNvPicPr>
          <p:nvPr/>
        </p:nvPicPr>
        <p:blipFill>
          <a:blip r:embed="rId4"/>
          <a:stretch>
            <a:fillRect/>
          </a:stretch>
        </p:blipFill>
        <p:spPr>
          <a:xfrm>
            <a:off x="581192" y="1513886"/>
            <a:ext cx="5695950" cy="2638425"/>
          </a:xfrm>
          <a:prstGeom prst="rect">
            <a:avLst/>
          </a:prstGeom>
        </p:spPr>
      </p:pic>
    </p:spTree>
    <p:extLst>
      <p:ext uri="{BB962C8B-B14F-4D97-AF65-F5344CB8AC3E}">
        <p14:creationId xmlns:p14="http://schemas.microsoft.com/office/powerpoint/2010/main" val="382597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D60F-3AE6-43FC-B094-F44252F668FD}"/>
              </a:ext>
            </a:extLst>
          </p:cNvPr>
          <p:cNvSpPr>
            <a:spLocks noGrp="1"/>
          </p:cNvSpPr>
          <p:nvPr>
            <p:ph type="title"/>
          </p:nvPr>
        </p:nvSpPr>
        <p:spPr>
          <a:xfrm>
            <a:off x="123658" y="627511"/>
            <a:ext cx="11029616" cy="529485"/>
          </a:xfrm>
        </p:spPr>
        <p:txBody>
          <a:bodyPr>
            <a:normAutofit fontScale="90000"/>
          </a:bodyPr>
          <a:lstStyle/>
          <a:p>
            <a:r>
              <a:rPr lang="en-US" dirty="0"/>
              <a:t>Default IRI and writing RDF triples involving literal values – 1/n</a:t>
            </a:r>
          </a:p>
        </p:txBody>
      </p:sp>
      <p:pic>
        <p:nvPicPr>
          <p:cNvPr id="4" name="Picture 3">
            <a:extLst>
              <a:ext uri="{FF2B5EF4-FFF2-40B4-BE49-F238E27FC236}">
                <a16:creationId xmlns:a16="http://schemas.microsoft.com/office/drawing/2014/main" id="{2A49A1DB-A33F-4CB0-8F4F-C6F090821F26}"/>
              </a:ext>
            </a:extLst>
          </p:cNvPr>
          <p:cNvPicPr>
            <a:picLocks noChangeAspect="1"/>
          </p:cNvPicPr>
          <p:nvPr/>
        </p:nvPicPr>
        <p:blipFill>
          <a:blip r:embed="rId2"/>
          <a:stretch>
            <a:fillRect/>
          </a:stretch>
        </p:blipFill>
        <p:spPr>
          <a:xfrm>
            <a:off x="123658" y="1231641"/>
            <a:ext cx="11487150" cy="5258382"/>
          </a:xfrm>
          <a:prstGeom prst="rect">
            <a:avLst/>
          </a:prstGeom>
        </p:spPr>
      </p:pic>
    </p:spTree>
    <p:extLst>
      <p:ext uri="{BB962C8B-B14F-4D97-AF65-F5344CB8AC3E}">
        <p14:creationId xmlns:p14="http://schemas.microsoft.com/office/powerpoint/2010/main" val="87608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3AC5-51D6-4D3B-95E9-4F1BCF952252}"/>
              </a:ext>
            </a:extLst>
          </p:cNvPr>
          <p:cNvSpPr>
            <a:spLocks noGrp="1"/>
          </p:cNvSpPr>
          <p:nvPr>
            <p:ph type="title"/>
          </p:nvPr>
        </p:nvSpPr>
        <p:spPr>
          <a:xfrm>
            <a:off x="581192" y="702156"/>
            <a:ext cx="11029616" cy="520469"/>
          </a:xfrm>
        </p:spPr>
        <p:txBody>
          <a:bodyPr/>
          <a:lstStyle/>
          <a:p>
            <a:r>
              <a:rPr lang="en-US" dirty="0"/>
              <a:t>ORDER BY</a:t>
            </a:r>
          </a:p>
        </p:txBody>
      </p:sp>
      <p:pic>
        <p:nvPicPr>
          <p:cNvPr id="4" name="Picture 3">
            <a:extLst>
              <a:ext uri="{FF2B5EF4-FFF2-40B4-BE49-F238E27FC236}">
                <a16:creationId xmlns:a16="http://schemas.microsoft.com/office/drawing/2014/main" id="{D0412D34-F0DF-44F3-ADE5-1EC677BF0392}"/>
              </a:ext>
            </a:extLst>
          </p:cNvPr>
          <p:cNvPicPr>
            <a:picLocks noChangeAspect="1"/>
          </p:cNvPicPr>
          <p:nvPr/>
        </p:nvPicPr>
        <p:blipFill>
          <a:blip r:embed="rId3"/>
          <a:stretch>
            <a:fillRect/>
          </a:stretch>
        </p:blipFill>
        <p:spPr>
          <a:xfrm>
            <a:off x="0" y="1222624"/>
            <a:ext cx="3802380" cy="5635375"/>
          </a:xfrm>
          <a:prstGeom prst="rect">
            <a:avLst/>
          </a:prstGeom>
        </p:spPr>
      </p:pic>
    </p:spTree>
    <p:extLst>
      <p:ext uri="{BB962C8B-B14F-4D97-AF65-F5344CB8AC3E}">
        <p14:creationId xmlns:p14="http://schemas.microsoft.com/office/powerpoint/2010/main" val="43311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3AC5-51D6-4D3B-95E9-4F1BCF952252}"/>
              </a:ext>
            </a:extLst>
          </p:cNvPr>
          <p:cNvSpPr>
            <a:spLocks noGrp="1"/>
          </p:cNvSpPr>
          <p:nvPr>
            <p:ph type="title"/>
          </p:nvPr>
        </p:nvSpPr>
        <p:spPr>
          <a:xfrm>
            <a:off x="581192" y="702156"/>
            <a:ext cx="11029616" cy="520469"/>
          </a:xfrm>
        </p:spPr>
        <p:txBody>
          <a:bodyPr/>
          <a:lstStyle/>
          <a:p>
            <a:r>
              <a:rPr lang="en-US" dirty="0"/>
              <a:t>ORDER BY and limit</a:t>
            </a:r>
          </a:p>
        </p:txBody>
      </p:sp>
      <p:pic>
        <p:nvPicPr>
          <p:cNvPr id="3" name="Picture 2">
            <a:extLst>
              <a:ext uri="{FF2B5EF4-FFF2-40B4-BE49-F238E27FC236}">
                <a16:creationId xmlns:a16="http://schemas.microsoft.com/office/drawing/2014/main" id="{6DDFD4B3-00EB-4833-9AF0-736CC497A2EB}"/>
              </a:ext>
            </a:extLst>
          </p:cNvPr>
          <p:cNvPicPr>
            <a:picLocks noChangeAspect="1"/>
          </p:cNvPicPr>
          <p:nvPr/>
        </p:nvPicPr>
        <p:blipFill>
          <a:blip r:embed="rId3"/>
          <a:stretch>
            <a:fillRect/>
          </a:stretch>
        </p:blipFill>
        <p:spPr>
          <a:xfrm>
            <a:off x="0" y="1222624"/>
            <a:ext cx="4174067" cy="5635375"/>
          </a:xfrm>
          <a:prstGeom prst="rect">
            <a:avLst/>
          </a:prstGeom>
        </p:spPr>
      </p:pic>
    </p:spTree>
    <p:extLst>
      <p:ext uri="{BB962C8B-B14F-4D97-AF65-F5344CB8AC3E}">
        <p14:creationId xmlns:p14="http://schemas.microsoft.com/office/powerpoint/2010/main" val="3746040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EFCA-ECC9-438F-A1EF-4C12FDC96A76}"/>
              </a:ext>
            </a:extLst>
          </p:cNvPr>
          <p:cNvSpPr>
            <a:spLocks noGrp="1"/>
          </p:cNvSpPr>
          <p:nvPr>
            <p:ph type="title"/>
          </p:nvPr>
        </p:nvSpPr>
        <p:spPr>
          <a:xfrm>
            <a:off x="581192" y="702156"/>
            <a:ext cx="11029616" cy="510195"/>
          </a:xfrm>
        </p:spPr>
        <p:txBody>
          <a:bodyPr>
            <a:normAutofit fontScale="90000"/>
          </a:bodyPr>
          <a:lstStyle/>
          <a:p>
            <a:r>
              <a:rPr lang="en-US" dirty="0"/>
              <a:t>AVG AGGREGATE FUNCTION</a:t>
            </a:r>
          </a:p>
        </p:txBody>
      </p:sp>
      <p:pic>
        <p:nvPicPr>
          <p:cNvPr id="4" name="Picture 3">
            <a:extLst>
              <a:ext uri="{FF2B5EF4-FFF2-40B4-BE49-F238E27FC236}">
                <a16:creationId xmlns:a16="http://schemas.microsoft.com/office/drawing/2014/main" id="{4AB847E0-9072-4D96-8E52-04352587630D}"/>
              </a:ext>
            </a:extLst>
          </p:cNvPr>
          <p:cNvPicPr>
            <a:picLocks noChangeAspect="1"/>
          </p:cNvPicPr>
          <p:nvPr/>
        </p:nvPicPr>
        <p:blipFill>
          <a:blip r:embed="rId3"/>
          <a:stretch>
            <a:fillRect/>
          </a:stretch>
        </p:blipFill>
        <p:spPr>
          <a:xfrm>
            <a:off x="0" y="1212351"/>
            <a:ext cx="6314378" cy="5645649"/>
          </a:xfrm>
          <a:prstGeom prst="rect">
            <a:avLst/>
          </a:prstGeom>
        </p:spPr>
      </p:pic>
    </p:spTree>
    <p:extLst>
      <p:ext uri="{BB962C8B-B14F-4D97-AF65-F5344CB8AC3E}">
        <p14:creationId xmlns:p14="http://schemas.microsoft.com/office/powerpoint/2010/main" val="504332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B68B-7AA1-4582-8FF8-80D16860CBB9}"/>
              </a:ext>
            </a:extLst>
          </p:cNvPr>
          <p:cNvSpPr>
            <a:spLocks noGrp="1"/>
          </p:cNvSpPr>
          <p:nvPr>
            <p:ph type="title"/>
          </p:nvPr>
        </p:nvSpPr>
        <p:spPr>
          <a:xfrm>
            <a:off x="581192" y="702156"/>
            <a:ext cx="11029616" cy="633484"/>
          </a:xfrm>
        </p:spPr>
        <p:txBody>
          <a:bodyPr/>
          <a:lstStyle/>
          <a:p>
            <a:r>
              <a:rPr lang="en-US" dirty="0"/>
              <a:t>NESTED IF STATEMENTS</a:t>
            </a:r>
          </a:p>
        </p:txBody>
      </p:sp>
      <p:pic>
        <p:nvPicPr>
          <p:cNvPr id="4" name="Picture 3">
            <a:extLst>
              <a:ext uri="{FF2B5EF4-FFF2-40B4-BE49-F238E27FC236}">
                <a16:creationId xmlns:a16="http://schemas.microsoft.com/office/drawing/2014/main" id="{B6D0875A-B249-4C7E-9247-D3637EF79DF3}"/>
              </a:ext>
            </a:extLst>
          </p:cNvPr>
          <p:cNvPicPr>
            <a:picLocks noChangeAspect="1"/>
          </p:cNvPicPr>
          <p:nvPr/>
        </p:nvPicPr>
        <p:blipFill>
          <a:blip r:embed="rId3"/>
          <a:stretch>
            <a:fillRect/>
          </a:stretch>
        </p:blipFill>
        <p:spPr>
          <a:xfrm>
            <a:off x="0" y="1263721"/>
            <a:ext cx="7315200" cy="5686746"/>
          </a:xfrm>
          <a:prstGeom prst="rect">
            <a:avLst/>
          </a:prstGeom>
        </p:spPr>
      </p:pic>
    </p:spTree>
    <p:extLst>
      <p:ext uri="{BB962C8B-B14F-4D97-AF65-F5344CB8AC3E}">
        <p14:creationId xmlns:p14="http://schemas.microsoft.com/office/powerpoint/2010/main" val="1841672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7F9D-84DC-45CB-B8D3-94F6868F205C}"/>
              </a:ext>
            </a:extLst>
          </p:cNvPr>
          <p:cNvSpPr>
            <a:spLocks noGrp="1"/>
          </p:cNvSpPr>
          <p:nvPr>
            <p:ph type="title"/>
          </p:nvPr>
        </p:nvSpPr>
        <p:spPr>
          <a:xfrm>
            <a:off x="581192" y="702156"/>
            <a:ext cx="11029616" cy="530743"/>
          </a:xfrm>
        </p:spPr>
        <p:txBody>
          <a:bodyPr/>
          <a:lstStyle/>
          <a:p>
            <a:r>
              <a:rPr lang="en-US" dirty="0"/>
              <a:t>COALESCE IF – Simplify if </a:t>
            </a:r>
            <a:r>
              <a:rPr lang="en-US" dirty="0" err="1"/>
              <a:t>syntAx</a:t>
            </a:r>
            <a:endParaRPr lang="en-US" dirty="0"/>
          </a:p>
        </p:txBody>
      </p:sp>
      <p:pic>
        <p:nvPicPr>
          <p:cNvPr id="4" name="Picture 3">
            <a:extLst>
              <a:ext uri="{FF2B5EF4-FFF2-40B4-BE49-F238E27FC236}">
                <a16:creationId xmlns:a16="http://schemas.microsoft.com/office/drawing/2014/main" id="{E4775C82-6E81-4062-AE15-50F86DA43FD5}"/>
              </a:ext>
            </a:extLst>
          </p:cNvPr>
          <p:cNvPicPr>
            <a:picLocks noChangeAspect="1"/>
          </p:cNvPicPr>
          <p:nvPr/>
        </p:nvPicPr>
        <p:blipFill>
          <a:blip r:embed="rId2"/>
          <a:stretch>
            <a:fillRect/>
          </a:stretch>
        </p:blipFill>
        <p:spPr>
          <a:xfrm>
            <a:off x="0" y="1232899"/>
            <a:ext cx="6255350" cy="5625101"/>
          </a:xfrm>
          <a:prstGeom prst="rect">
            <a:avLst/>
          </a:prstGeom>
        </p:spPr>
      </p:pic>
    </p:spTree>
    <p:extLst>
      <p:ext uri="{BB962C8B-B14F-4D97-AF65-F5344CB8AC3E}">
        <p14:creationId xmlns:p14="http://schemas.microsoft.com/office/powerpoint/2010/main" val="1246786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407A-43B5-4DBA-A372-4FCDEA6571AA}"/>
              </a:ext>
            </a:extLst>
          </p:cNvPr>
          <p:cNvSpPr>
            <a:spLocks noGrp="1"/>
          </p:cNvSpPr>
          <p:nvPr>
            <p:ph type="title"/>
          </p:nvPr>
        </p:nvSpPr>
        <p:spPr>
          <a:xfrm>
            <a:off x="581192" y="702156"/>
            <a:ext cx="11029616" cy="469098"/>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01FFBD96-3B6A-4E5D-8151-1954152085E1}"/>
              </a:ext>
            </a:extLst>
          </p:cNvPr>
          <p:cNvPicPr>
            <a:picLocks noChangeAspect="1"/>
          </p:cNvPicPr>
          <p:nvPr/>
        </p:nvPicPr>
        <p:blipFill>
          <a:blip r:embed="rId3"/>
          <a:stretch>
            <a:fillRect/>
          </a:stretch>
        </p:blipFill>
        <p:spPr>
          <a:xfrm>
            <a:off x="0" y="1171254"/>
            <a:ext cx="6105525" cy="5600700"/>
          </a:xfrm>
          <a:prstGeom prst="rect">
            <a:avLst/>
          </a:prstGeom>
        </p:spPr>
      </p:pic>
      <p:pic>
        <p:nvPicPr>
          <p:cNvPr id="5" name="Picture 4">
            <a:extLst>
              <a:ext uri="{FF2B5EF4-FFF2-40B4-BE49-F238E27FC236}">
                <a16:creationId xmlns:a16="http://schemas.microsoft.com/office/drawing/2014/main" id="{C58487CC-DA94-4C3A-9A89-9BD4E455F2DF}"/>
              </a:ext>
            </a:extLst>
          </p:cNvPr>
          <p:cNvPicPr>
            <a:picLocks noChangeAspect="1"/>
          </p:cNvPicPr>
          <p:nvPr/>
        </p:nvPicPr>
        <p:blipFill>
          <a:blip r:embed="rId4"/>
          <a:stretch>
            <a:fillRect/>
          </a:stretch>
        </p:blipFill>
        <p:spPr>
          <a:xfrm>
            <a:off x="6958697" y="1078786"/>
            <a:ext cx="4089777" cy="5693167"/>
          </a:xfrm>
          <a:prstGeom prst="rect">
            <a:avLst/>
          </a:prstGeom>
        </p:spPr>
      </p:pic>
    </p:spTree>
    <p:extLst>
      <p:ext uri="{BB962C8B-B14F-4D97-AF65-F5344CB8AC3E}">
        <p14:creationId xmlns:p14="http://schemas.microsoft.com/office/powerpoint/2010/main" val="769771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8331-F49D-4331-9088-D34A41C90470}"/>
              </a:ext>
            </a:extLst>
          </p:cNvPr>
          <p:cNvSpPr>
            <a:spLocks noGrp="1"/>
          </p:cNvSpPr>
          <p:nvPr>
            <p:ph type="title"/>
          </p:nvPr>
        </p:nvSpPr>
        <p:spPr>
          <a:xfrm>
            <a:off x="201048" y="661059"/>
            <a:ext cx="11029616" cy="602662"/>
          </a:xfrm>
        </p:spPr>
        <p:txBody>
          <a:bodyPr/>
          <a:lstStyle/>
          <a:p>
            <a:r>
              <a:rPr lang="en-US" dirty="0"/>
              <a:t>OPTIONAL MATCHES in </a:t>
            </a:r>
            <a:r>
              <a:rPr lang="en-US" dirty="0" err="1"/>
              <a:t>sparql</a:t>
            </a:r>
            <a:r>
              <a:rPr lang="en-US" dirty="0"/>
              <a:t> – 1/n</a:t>
            </a:r>
          </a:p>
        </p:txBody>
      </p:sp>
      <p:sp>
        <p:nvSpPr>
          <p:cNvPr id="4" name="TextBox 3">
            <a:extLst>
              <a:ext uri="{FF2B5EF4-FFF2-40B4-BE49-F238E27FC236}">
                <a16:creationId xmlns:a16="http://schemas.microsoft.com/office/drawing/2014/main" id="{B931EF77-4AFB-41F0-BBA3-6F290CC12460}"/>
              </a:ext>
            </a:extLst>
          </p:cNvPr>
          <p:cNvSpPr txBox="1"/>
          <p:nvPr/>
        </p:nvSpPr>
        <p:spPr>
          <a:xfrm>
            <a:off x="92467" y="1397286"/>
            <a:ext cx="6614439" cy="369332"/>
          </a:xfrm>
          <a:prstGeom prst="rect">
            <a:avLst/>
          </a:prstGeom>
          <a:noFill/>
        </p:spPr>
        <p:txBody>
          <a:bodyPr wrap="none" rtlCol="0">
            <a:spAutoFit/>
          </a:bodyPr>
          <a:lstStyle/>
          <a:p>
            <a:r>
              <a:rPr lang="en-US" dirty="0"/>
              <a:t>OPTIONAL MATCHES : Result could contain gaps and empty values.</a:t>
            </a:r>
          </a:p>
        </p:txBody>
      </p:sp>
      <p:pic>
        <p:nvPicPr>
          <p:cNvPr id="6" name="Picture 5">
            <a:extLst>
              <a:ext uri="{FF2B5EF4-FFF2-40B4-BE49-F238E27FC236}">
                <a16:creationId xmlns:a16="http://schemas.microsoft.com/office/drawing/2014/main" id="{6F292BA5-3A55-4982-956B-721B984AF47D}"/>
              </a:ext>
            </a:extLst>
          </p:cNvPr>
          <p:cNvPicPr>
            <a:picLocks noChangeAspect="1"/>
          </p:cNvPicPr>
          <p:nvPr/>
        </p:nvPicPr>
        <p:blipFill>
          <a:blip r:embed="rId3"/>
          <a:stretch>
            <a:fillRect/>
          </a:stretch>
        </p:blipFill>
        <p:spPr>
          <a:xfrm>
            <a:off x="92467" y="1766618"/>
            <a:ext cx="5264366" cy="4957817"/>
          </a:xfrm>
          <a:prstGeom prst="rect">
            <a:avLst/>
          </a:prstGeom>
        </p:spPr>
      </p:pic>
    </p:spTree>
    <p:extLst>
      <p:ext uri="{BB962C8B-B14F-4D97-AF65-F5344CB8AC3E}">
        <p14:creationId xmlns:p14="http://schemas.microsoft.com/office/powerpoint/2010/main" val="1689025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8331-F49D-4331-9088-D34A41C90470}"/>
              </a:ext>
            </a:extLst>
          </p:cNvPr>
          <p:cNvSpPr>
            <a:spLocks noGrp="1"/>
          </p:cNvSpPr>
          <p:nvPr>
            <p:ph type="title"/>
          </p:nvPr>
        </p:nvSpPr>
        <p:spPr>
          <a:xfrm>
            <a:off x="201048" y="661059"/>
            <a:ext cx="11029616" cy="602662"/>
          </a:xfrm>
        </p:spPr>
        <p:txBody>
          <a:bodyPr/>
          <a:lstStyle/>
          <a:p>
            <a:r>
              <a:rPr lang="en-US" dirty="0"/>
              <a:t>OPTIONAL MATCHES in </a:t>
            </a:r>
            <a:r>
              <a:rPr lang="en-US" dirty="0" err="1"/>
              <a:t>sparql</a:t>
            </a:r>
            <a:r>
              <a:rPr lang="en-US" dirty="0"/>
              <a:t> – 1/n</a:t>
            </a:r>
          </a:p>
        </p:txBody>
      </p:sp>
      <p:sp>
        <p:nvSpPr>
          <p:cNvPr id="4" name="TextBox 3">
            <a:extLst>
              <a:ext uri="{FF2B5EF4-FFF2-40B4-BE49-F238E27FC236}">
                <a16:creationId xmlns:a16="http://schemas.microsoft.com/office/drawing/2014/main" id="{B931EF77-4AFB-41F0-BBA3-6F290CC12460}"/>
              </a:ext>
            </a:extLst>
          </p:cNvPr>
          <p:cNvSpPr txBox="1"/>
          <p:nvPr/>
        </p:nvSpPr>
        <p:spPr>
          <a:xfrm>
            <a:off x="92467" y="1397286"/>
            <a:ext cx="6614439" cy="369332"/>
          </a:xfrm>
          <a:prstGeom prst="rect">
            <a:avLst/>
          </a:prstGeom>
          <a:noFill/>
        </p:spPr>
        <p:txBody>
          <a:bodyPr wrap="none" rtlCol="0">
            <a:spAutoFit/>
          </a:bodyPr>
          <a:lstStyle/>
          <a:p>
            <a:r>
              <a:rPr lang="en-US" dirty="0"/>
              <a:t>OPTIONAL MATCHES : Result could contain gaps and empty values.</a:t>
            </a:r>
          </a:p>
        </p:txBody>
      </p:sp>
      <p:pic>
        <p:nvPicPr>
          <p:cNvPr id="6" name="Picture 5">
            <a:extLst>
              <a:ext uri="{FF2B5EF4-FFF2-40B4-BE49-F238E27FC236}">
                <a16:creationId xmlns:a16="http://schemas.microsoft.com/office/drawing/2014/main" id="{6F292BA5-3A55-4982-956B-721B984AF47D}"/>
              </a:ext>
            </a:extLst>
          </p:cNvPr>
          <p:cNvPicPr>
            <a:picLocks noChangeAspect="1"/>
          </p:cNvPicPr>
          <p:nvPr/>
        </p:nvPicPr>
        <p:blipFill>
          <a:blip r:embed="rId3"/>
          <a:stretch>
            <a:fillRect/>
          </a:stretch>
        </p:blipFill>
        <p:spPr>
          <a:xfrm>
            <a:off x="92467" y="1766618"/>
            <a:ext cx="5264366" cy="4957817"/>
          </a:xfrm>
          <a:prstGeom prst="rect">
            <a:avLst/>
          </a:prstGeom>
        </p:spPr>
      </p:pic>
    </p:spTree>
    <p:extLst>
      <p:ext uri="{BB962C8B-B14F-4D97-AF65-F5344CB8AC3E}">
        <p14:creationId xmlns:p14="http://schemas.microsoft.com/office/powerpoint/2010/main" val="216143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8331-F49D-4331-9088-D34A41C90470}"/>
              </a:ext>
            </a:extLst>
          </p:cNvPr>
          <p:cNvSpPr>
            <a:spLocks noGrp="1"/>
          </p:cNvSpPr>
          <p:nvPr>
            <p:ph type="title"/>
          </p:nvPr>
        </p:nvSpPr>
        <p:spPr>
          <a:xfrm>
            <a:off x="201048" y="661059"/>
            <a:ext cx="11029616" cy="602662"/>
          </a:xfrm>
        </p:spPr>
        <p:txBody>
          <a:bodyPr/>
          <a:lstStyle/>
          <a:p>
            <a:r>
              <a:rPr lang="en-US" dirty="0"/>
              <a:t>OPTIONAL MATCHES in </a:t>
            </a:r>
            <a:r>
              <a:rPr lang="en-US" dirty="0" err="1"/>
              <a:t>sparql</a:t>
            </a:r>
            <a:r>
              <a:rPr lang="en-US" dirty="0"/>
              <a:t> – 2/n</a:t>
            </a:r>
          </a:p>
        </p:txBody>
      </p:sp>
      <p:pic>
        <p:nvPicPr>
          <p:cNvPr id="3" name="Picture 2">
            <a:extLst>
              <a:ext uri="{FF2B5EF4-FFF2-40B4-BE49-F238E27FC236}">
                <a16:creationId xmlns:a16="http://schemas.microsoft.com/office/drawing/2014/main" id="{0DA5D7C6-92D0-4F0D-A003-9DE15667286F}"/>
              </a:ext>
            </a:extLst>
          </p:cNvPr>
          <p:cNvPicPr>
            <a:picLocks noChangeAspect="1"/>
          </p:cNvPicPr>
          <p:nvPr/>
        </p:nvPicPr>
        <p:blipFill>
          <a:blip r:embed="rId3"/>
          <a:stretch>
            <a:fillRect/>
          </a:stretch>
        </p:blipFill>
        <p:spPr>
          <a:xfrm>
            <a:off x="0" y="1263720"/>
            <a:ext cx="8179837" cy="5594279"/>
          </a:xfrm>
          <a:prstGeom prst="rect">
            <a:avLst/>
          </a:prstGeom>
        </p:spPr>
      </p:pic>
    </p:spTree>
    <p:extLst>
      <p:ext uri="{BB962C8B-B14F-4D97-AF65-F5344CB8AC3E}">
        <p14:creationId xmlns:p14="http://schemas.microsoft.com/office/powerpoint/2010/main" val="1136896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48A1-236E-4EAC-BA93-B3AAAE339B3A}"/>
              </a:ext>
            </a:extLst>
          </p:cNvPr>
          <p:cNvSpPr>
            <a:spLocks noGrp="1"/>
          </p:cNvSpPr>
          <p:nvPr>
            <p:ph type="title"/>
          </p:nvPr>
        </p:nvSpPr>
        <p:spPr>
          <a:xfrm>
            <a:off x="581192" y="702156"/>
            <a:ext cx="11029616" cy="676478"/>
          </a:xfrm>
        </p:spPr>
        <p:txBody>
          <a:bodyPr/>
          <a:lstStyle/>
          <a:p>
            <a:r>
              <a:rPr lang="en-US" dirty="0"/>
              <a:t>UNION CLAUSE</a:t>
            </a:r>
          </a:p>
        </p:txBody>
      </p:sp>
      <p:pic>
        <p:nvPicPr>
          <p:cNvPr id="4" name="Picture 3">
            <a:extLst>
              <a:ext uri="{FF2B5EF4-FFF2-40B4-BE49-F238E27FC236}">
                <a16:creationId xmlns:a16="http://schemas.microsoft.com/office/drawing/2014/main" id="{9D1E2CF6-34FA-4F57-8811-E79F90627557}"/>
              </a:ext>
            </a:extLst>
          </p:cNvPr>
          <p:cNvPicPr>
            <a:picLocks noChangeAspect="1"/>
          </p:cNvPicPr>
          <p:nvPr/>
        </p:nvPicPr>
        <p:blipFill>
          <a:blip r:embed="rId3"/>
          <a:stretch>
            <a:fillRect/>
          </a:stretch>
        </p:blipFill>
        <p:spPr>
          <a:xfrm>
            <a:off x="0" y="1378634"/>
            <a:ext cx="11097912" cy="5479366"/>
          </a:xfrm>
          <a:prstGeom prst="rect">
            <a:avLst/>
          </a:prstGeom>
        </p:spPr>
      </p:pic>
    </p:spTree>
    <p:extLst>
      <p:ext uri="{BB962C8B-B14F-4D97-AF65-F5344CB8AC3E}">
        <p14:creationId xmlns:p14="http://schemas.microsoft.com/office/powerpoint/2010/main" val="353580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D60F-3AE6-43FC-B094-F44252F668FD}"/>
              </a:ext>
            </a:extLst>
          </p:cNvPr>
          <p:cNvSpPr>
            <a:spLocks noGrp="1"/>
          </p:cNvSpPr>
          <p:nvPr>
            <p:ph type="title"/>
          </p:nvPr>
        </p:nvSpPr>
        <p:spPr>
          <a:xfrm>
            <a:off x="123658" y="627511"/>
            <a:ext cx="11029616" cy="529485"/>
          </a:xfrm>
        </p:spPr>
        <p:txBody>
          <a:bodyPr>
            <a:normAutofit fontScale="90000"/>
          </a:bodyPr>
          <a:lstStyle/>
          <a:p>
            <a:r>
              <a:rPr lang="en-US" dirty="0"/>
              <a:t>Default IRI and writing RDF triples involving literal values – 2/n</a:t>
            </a:r>
          </a:p>
        </p:txBody>
      </p:sp>
      <p:pic>
        <p:nvPicPr>
          <p:cNvPr id="3" name="Picture 2">
            <a:extLst>
              <a:ext uri="{FF2B5EF4-FFF2-40B4-BE49-F238E27FC236}">
                <a16:creationId xmlns:a16="http://schemas.microsoft.com/office/drawing/2014/main" id="{3165670D-83AB-4731-A24B-74712F335842}"/>
              </a:ext>
            </a:extLst>
          </p:cNvPr>
          <p:cNvPicPr>
            <a:picLocks noChangeAspect="1"/>
          </p:cNvPicPr>
          <p:nvPr/>
        </p:nvPicPr>
        <p:blipFill>
          <a:blip r:embed="rId2"/>
          <a:stretch>
            <a:fillRect/>
          </a:stretch>
        </p:blipFill>
        <p:spPr>
          <a:xfrm>
            <a:off x="245623" y="1156996"/>
            <a:ext cx="9725025" cy="3857625"/>
          </a:xfrm>
          <a:prstGeom prst="rect">
            <a:avLst/>
          </a:prstGeom>
        </p:spPr>
      </p:pic>
      <p:sp>
        <p:nvSpPr>
          <p:cNvPr id="5" name="TextBox 4">
            <a:extLst>
              <a:ext uri="{FF2B5EF4-FFF2-40B4-BE49-F238E27FC236}">
                <a16:creationId xmlns:a16="http://schemas.microsoft.com/office/drawing/2014/main" id="{C80BFCC8-BDA5-42FB-91E7-E6D1BE1E9935}"/>
              </a:ext>
            </a:extLst>
          </p:cNvPr>
          <p:cNvSpPr txBox="1"/>
          <p:nvPr/>
        </p:nvSpPr>
        <p:spPr>
          <a:xfrm>
            <a:off x="123658" y="5174774"/>
            <a:ext cx="8174738" cy="923330"/>
          </a:xfrm>
          <a:prstGeom prst="rect">
            <a:avLst/>
          </a:prstGeom>
          <a:noFill/>
        </p:spPr>
        <p:txBody>
          <a:bodyPr wrap="none" rtlCol="0">
            <a:spAutoFit/>
          </a:bodyPr>
          <a:lstStyle/>
          <a:p>
            <a:r>
              <a:rPr lang="en-US" dirty="0"/>
              <a:t>:</a:t>
            </a:r>
            <a:r>
              <a:rPr lang="en-US" dirty="0" err="1"/>
              <a:t>Bugs_Bunny</a:t>
            </a:r>
            <a:r>
              <a:rPr lang="en-US" dirty="0"/>
              <a:t> : Uses snake case convention. Can also use camel case if you like to.</a:t>
            </a:r>
          </a:p>
          <a:p>
            <a:r>
              <a:rPr lang="en-US" dirty="0"/>
              <a:t>:name : Can use snake case convention.</a:t>
            </a:r>
          </a:p>
          <a:p>
            <a:r>
              <a:rPr lang="en-US" dirty="0"/>
              <a:t>Colon (</a:t>
            </a:r>
            <a:r>
              <a:rPr lang="en-US" dirty="0">
                <a:sym typeface="Wingdings" panose="05000000000000000000" pitchFamily="2" charset="2"/>
              </a:rPr>
              <a:t>:) means default namespace</a:t>
            </a:r>
            <a:endParaRPr lang="en-US" dirty="0"/>
          </a:p>
        </p:txBody>
      </p:sp>
    </p:spTree>
    <p:extLst>
      <p:ext uri="{BB962C8B-B14F-4D97-AF65-F5344CB8AC3E}">
        <p14:creationId xmlns:p14="http://schemas.microsoft.com/office/powerpoint/2010/main" val="3423319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F73A-2E7F-45AB-B8B7-E265B5173EE0}"/>
              </a:ext>
            </a:extLst>
          </p:cNvPr>
          <p:cNvSpPr>
            <a:spLocks noGrp="1"/>
          </p:cNvSpPr>
          <p:nvPr>
            <p:ph type="title"/>
          </p:nvPr>
        </p:nvSpPr>
        <p:spPr>
          <a:xfrm>
            <a:off x="581192" y="702156"/>
            <a:ext cx="11029616" cy="521733"/>
          </a:xfrm>
        </p:spPr>
        <p:txBody>
          <a:bodyPr/>
          <a:lstStyle/>
          <a:p>
            <a:r>
              <a:rPr lang="en-US" dirty="0" err="1"/>
              <a:t>aCTIVITY</a:t>
            </a:r>
            <a:endParaRPr lang="en-US" dirty="0"/>
          </a:p>
        </p:txBody>
      </p:sp>
      <p:pic>
        <p:nvPicPr>
          <p:cNvPr id="4" name="Picture 3">
            <a:extLst>
              <a:ext uri="{FF2B5EF4-FFF2-40B4-BE49-F238E27FC236}">
                <a16:creationId xmlns:a16="http://schemas.microsoft.com/office/drawing/2014/main" id="{498A3D24-37A9-4000-BEFF-29598277C8F2}"/>
              </a:ext>
            </a:extLst>
          </p:cNvPr>
          <p:cNvPicPr>
            <a:picLocks noChangeAspect="1"/>
          </p:cNvPicPr>
          <p:nvPr/>
        </p:nvPicPr>
        <p:blipFill>
          <a:blip r:embed="rId3"/>
          <a:stretch>
            <a:fillRect/>
          </a:stretch>
        </p:blipFill>
        <p:spPr>
          <a:xfrm>
            <a:off x="116958" y="1223889"/>
            <a:ext cx="6477000" cy="4029075"/>
          </a:xfrm>
          <a:prstGeom prst="rect">
            <a:avLst/>
          </a:prstGeom>
        </p:spPr>
      </p:pic>
      <p:pic>
        <p:nvPicPr>
          <p:cNvPr id="5" name="Picture 4">
            <a:extLst>
              <a:ext uri="{FF2B5EF4-FFF2-40B4-BE49-F238E27FC236}">
                <a16:creationId xmlns:a16="http://schemas.microsoft.com/office/drawing/2014/main" id="{368FDE38-60FA-44B1-9A4A-F04FA6ED1430}"/>
              </a:ext>
            </a:extLst>
          </p:cNvPr>
          <p:cNvPicPr>
            <a:picLocks noChangeAspect="1"/>
          </p:cNvPicPr>
          <p:nvPr/>
        </p:nvPicPr>
        <p:blipFill>
          <a:blip r:embed="rId4"/>
          <a:stretch>
            <a:fillRect/>
          </a:stretch>
        </p:blipFill>
        <p:spPr>
          <a:xfrm>
            <a:off x="2813408" y="0"/>
            <a:ext cx="9969565" cy="6858000"/>
          </a:xfrm>
          <a:prstGeom prst="rect">
            <a:avLst/>
          </a:prstGeom>
        </p:spPr>
      </p:pic>
    </p:spTree>
    <p:extLst>
      <p:ext uri="{BB962C8B-B14F-4D97-AF65-F5344CB8AC3E}">
        <p14:creationId xmlns:p14="http://schemas.microsoft.com/office/powerpoint/2010/main" val="3747026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7FF4-2B9C-426B-A706-8A46506953B6}"/>
              </a:ext>
            </a:extLst>
          </p:cNvPr>
          <p:cNvSpPr>
            <a:spLocks noGrp="1"/>
          </p:cNvSpPr>
          <p:nvPr>
            <p:ph type="title"/>
          </p:nvPr>
        </p:nvSpPr>
        <p:spPr>
          <a:xfrm>
            <a:off x="581192" y="702156"/>
            <a:ext cx="11029616" cy="479530"/>
          </a:xfrm>
        </p:spPr>
        <p:txBody>
          <a:bodyPr>
            <a:normAutofit fontScale="90000"/>
          </a:bodyPr>
          <a:lstStyle/>
          <a:p>
            <a:r>
              <a:rPr lang="en-US" dirty="0"/>
              <a:t>Minus clause</a:t>
            </a:r>
          </a:p>
        </p:txBody>
      </p:sp>
      <p:pic>
        <p:nvPicPr>
          <p:cNvPr id="4" name="Picture 3">
            <a:extLst>
              <a:ext uri="{FF2B5EF4-FFF2-40B4-BE49-F238E27FC236}">
                <a16:creationId xmlns:a16="http://schemas.microsoft.com/office/drawing/2014/main" id="{4BC72F68-422F-401E-9B89-16B47D03AE5A}"/>
              </a:ext>
            </a:extLst>
          </p:cNvPr>
          <p:cNvPicPr>
            <a:picLocks noChangeAspect="1"/>
          </p:cNvPicPr>
          <p:nvPr/>
        </p:nvPicPr>
        <p:blipFill>
          <a:blip r:embed="rId3"/>
          <a:stretch>
            <a:fillRect/>
          </a:stretch>
        </p:blipFill>
        <p:spPr>
          <a:xfrm>
            <a:off x="0" y="1322362"/>
            <a:ext cx="4541446" cy="5535637"/>
          </a:xfrm>
          <a:prstGeom prst="rect">
            <a:avLst/>
          </a:prstGeom>
        </p:spPr>
      </p:pic>
    </p:spTree>
    <p:extLst>
      <p:ext uri="{BB962C8B-B14F-4D97-AF65-F5344CB8AC3E}">
        <p14:creationId xmlns:p14="http://schemas.microsoft.com/office/powerpoint/2010/main" val="1592376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67BC-1AA8-4F45-951A-CFA083E0C25B}"/>
              </a:ext>
            </a:extLst>
          </p:cNvPr>
          <p:cNvSpPr>
            <a:spLocks noGrp="1"/>
          </p:cNvSpPr>
          <p:nvPr>
            <p:ph type="title"/>
          </p:nvPr>
        </p:nvSpPr>
        <p:spPr>
          <a:xfrm>
            <a:off x="581192" y="702156"/>
            <a:ext cx="11029616" cy="606139"/>
          </a:xfrm>
        </p:spPr>
        <p:txBody>
          <a:bodyPr/>
          <a:lstStyle/>
          <a:p>
            <a:r>
              <a:rPr lang="en-US" dirty="0"/>
              <a:t>Counting – 1/2</a:t>
            </a:r>
          </a:p>
        </p:txBody>
      </p:sp>
      <p:pic>
        <p:nvPicPr>
          <p:cNvPr id="4" name="Picture 3">
            <a:extLst>
              <a:ext uri="{FF2B5EF4-FFF2-40B4-BE49-F238E27FC236}">
                <a16:creationId xmlns:a16="http://schemas.microsoft.com/office/drawing/2014/main" id="{5050B5F6-A99E-4F9D-8532-0B941D7E3352}"/>
              </a:ext>
            </a:extLst>
          </p:cNvPr>
          <p:cNvPicPr>
            <a:picLocks noChangeAspect="1"/>
          </p:cNvPicPr>
          <p:nvPr/>
        </p:nvPicPr>
        <p:blipFill>
          <a:blip r:embed="rId3"/>
          <a:stretch>
            <a:fillRect/>
          </a:stretch>
        </p:blipFill>
        <p:spPr>
          <a:xfrm>
            <a:off x="0" y="1372090"/>
            <a:ext cx="7236000" cy="5549705"/>
          </a:xfrm>
          <a:prstGeom prst="rect">
            <a:avLst/>
          </a:prstGeom>
        </p:spPr>
      </p:pic>
      <p:sp>
        <p:nvSpPr>
          <p:cNvPr id="5" name="TextBox 4">
            <a:extLst>
              <a:ext uri="{FF2B5EF4-FFF2-40B4-BE49-F238E27FC236}">
                <a16:creationId xmlns:a16="http://schemas.microsoft.com/office/drawing/2014/main" id="{865F1F0E-33F6-4BAF-9EA9-0587FFFA91EF}"/>
              </a:ext>
            </a:extLst>
          </p:cNvPr>
          <p:cNvSpPr txBox="1"/>
          <p:nvPr/>
        </p:nvSpPr>
        <p:spPr>
          <a:xfrm>
            <a:off x="7849772" y="1871003"/>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4E0C1EFA-7109-4EFC-869E-DE1EE94A999E}"/>
              </a:ext>
            </a:extLst>
          </p:cNvPr>
          <p:cNvSpPr txBox="1"/>
          <p:nvPr/>
        </p:nvSpPr>
        <p:spPr>
          <a:xfrm>
            <a:off x="7236000" y="1005225"/>
            <a:ext cx="4789773" cy="646331"/>
          </a:xfrm>
          <a:prstGeom prst="rect">
            <a:avLst/>
          </a:prstGeom>
          <a:noFill/>
        </p:spPr>
        <p:txBody>
          <a:bodyPr wrap="none" rtlCol="0">
            <a:spAutoFit/>
          </a:bodyPr>
          <a:lstStyle/>
          <a:p>
            <a:r>
              <a:rPr lang="en-US" dirty="0"/>
              <a:t>The reason for this is because we are missing a</a:t>
            </a:r>
            <a:br>
              <a:rPr lang="en-US" dirty="0"/>
            </a:br>
            <a:r>
              <a:rPr lang="en-US" dirty="0"/>
              <a:t>way to group our results for each character.</a:t>
            </a:r>
          </a:p>
        </p:txBody>
      </p:sp>
    </p:spTree>
    <p:extLst>
      <p:ext uri="{BB962C8B-B14F-4D97-AF65-F5344CB8AC3E}">
        <p14:creationId xmlns:p14="http://schemas.microsoft.com/office/powerpoint/2010/main" val="1851578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67BC-1AA8-4F45-951A-CFA083E0C25B}"/>
              </a:ext>
            </a:extLst>
          </p:cNvPr>
          <p:cNvSpPr>
            <a:spLocks noGrp="1"/>
          </p:cNvSpPr>
          <p:nvPr>
            <p:ph type="title"/>
          </p:nvPr>
        </p:nvSpPr>
        <p:spPr>
          <a:xfrm>
            <a:off x="581192" y="702156"/>
            <a:ext cx="11029616" cy="606139"/>
          </a:xfrm>
        </p:spPr>
        <p:txBody>
          <a:bodyPr/>
          <a:lstStyle/>
          <a:p>
            <a:r>
              <a:rPr lang="en-US" dirty="0"/>
              <a:t>Counting &amp; Group by– 2/2</a:t>
            </a:r>
          </a:p>
        </p:txBody>
      </p:sp>
      <p:sp>
        <p:nvSpPr>
          <p:cNvPr id="5" name="TextBox 4">
            <a:extLst>
              <a:ext uri="{FF2B5EF4-FFF2-40B4-BE49-F238E27FC236}">
                <a16:creationId xmlns:a16="http://schemas.microsoft.com/office/drawing/2014/main" id="{865F1F0E-33F6-4BAF-9EA9-0587FFFA91EF}"/>
              </a:ext>
            </a:extLst>
          </p:cNvPr>
          <p:cNvSpPr txBox="1"/>
          <p:nvPr/>
        </p:nvSpPr>
        <p:spPr>
          <a:xfrm>
            <a:off x="7849772" y="187100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1B5656D-8C68-4E9E-B61F-1E05A1A5D24E}"/>
              </a:ext>
            </a:extLst>
          </p:cNvPr>
          <p:cNvPicPr>
            <a:picLocks noChangeAspect="1"/>
          </p:cNvPicPr>
          <p:nvPr/>
        </p:nvPicPr>
        <p:blipFill>
          <a:blip r:embed="rId3"/>
          <a:stretch>
            <a:fillRect/>
          </a:stretch>
        </p:blipFill>
        <p:spPr>
          <a:xfrm>
            <a:off x="141298" y="1491174"/>
            <a:ext cx="7183281" cy="5366825"/>
          </a:xfrm>
          <a:prstGeom prst="rect">
            <a:avLst/>
          </a:prstGeom>
        </p:spPr>
      </p:pic>
    </p:spTree>
    <p:extLst>
      <p:ext uri="{BB962C8B-B14F-4D97-AF65-F5344CB8AC3E}">
        <p14:creationId xmlns:p14="http://schemas.microsoft.com/office/powerpoint/2010/main" val="4214439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FD870-3183-40FF-93C2-CD5BCADAA3B9}"/>
              </a:ext>
            </a:extLst>
          </p:cNvPr>
          <p:cNvPicPr>
            <a:picLocks noChangeAspect="1"/>
          </p:cNvPicPr>
          <p:nvPr/>
        </p:nvPicPr>
        <p:blipFill>
          <a:blip r:embed="rId3"/>
          <a:stretch>
            <a:fillRect/>
          </a:stretch>
        </p:blipFill>
        <p:spPr>
          <a:xfrm>
            <a:off x="0" y="1472419"/>
            <a:ext cx="5915025" cy="2590800"/>
          </a:xfrm>
          <a:prstGeom prst="rect">
            <a:avLst/>
          </a:prstGeom>
        </p:spPr>
      </p:pic>
      <p:sp>
        <p:nvSpPr>
          <p:cNvPr id="2" name="Title 1">
            <a:extLst>
              <a:ext uri="{FF2B5EF4-FFF2-40B4-BE49-F238E27FC236}">
                <a16:creationId xmlns:a16="http://schemas.microsoft.com/office/drawing/2014/main" id="{79B40994-EB5C-46CF-B901-844430D93CD5}"/>
              </a:ext>
            </a:extLst>
          </p:cNvPr>
          <p:cNvSpPr>
            <a:spLocks noGrp="1"/>
          </p:cNvSpPr>
          <p:nvPr>
            <p:ph type="title"/>
          </p:nvPr>
        </p:nvSpPr>
        <p:spPr>
          <a:xfrm>
            <a:off x="581192" y="702156"/>
            <a:ext cx="11029616" cy="620207"/>
          </a:xfrm>
        </p:spPr>
        <p:txBody>
          <a:bodyPr/>
          <a:lstStyle/>
          <a:p>
            <a:r>
              <a:rPr lang="en-US" dirty="0"/>
              <a:t>ACTIVITY</a:t>
            </a:r>
          </a:p>
        </p:txBody>
      </p:sp>
      <p:pic>
        <p:nvPicPr>
          <p:cNvPr id="5" name="Picture 4">
            <a:extLst>
              <a:ext uri="{FF2B5EF4-FFF2-40B4-BE49-F238E27FC236}">
                <a16:creationId xmlns:a16="http://schemas.microsoft.com/office/drawing/2014/main" id="{B5D04812-04EF-41B3-AB71-B13DF278197F}"/>
              </a:ext>
            </a:extLst>
          </p:cNvPr>
          <p:cNvPicPr>
            <a:picLocks noChangeAspect="1"/>
          </p:cNvPicPr>
          <p:nvPr/>
        </p:nvPicPr>
        <p:blipFill>
          <a:blip r:embed="rId4"/>
          <a:stretch>
            <a:fillRect/>
          </a:stretch>
        </p:blipFill>
        <p:spPr>
          <a:xfrm>
            <a:off x="4899720" y="0"/>
            <a:ext cx="7292280" cy="6858000"/>
          </a:xfrm>
          <a:prstGeom prst="rect">
            <a:avLst/>
          </a:prstGeom>
        </p:spPr>
      </p:pic>
    </p:spTree>
    <p:extLst>
      <p:ext uri="{BB962C8B-B14F-4D97-AF65-F5344CB8AC3E}">
        <p14:creationId xmlns:p14="http://schemas.microsoft.com/office/powerpoint/2010/main" val="3101377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D24A-28AE-4563-98ED-3FCADCB2EFC6}"/>
              </a:ext>
            </a:extLst>
          </p:cNvPr>
          <p:cNvSpPr>
            <a:spLocks noGrp="1"/>
          </p:cNvSpPr>
          <p:nvPr>
            <p:ph type="title"/>
          </p:nvPr>
        </p:nvSpPr>
        <p:spPr>
          <a:xfrm>
            <a:off x="581192" y="702156"/>
            <a:ext cx="11029616" cy="634275"/>
          </a:xfrm>
        </p:spPr>
        <p:txBody>
          <a:bodyPr/>
          <a:lstStyle/>
          <a:p>
            <a:r>
              <a:rPr lang="en-US" dirty="0"/>
              <a:t>Update with triples (RDF AND TURTLE)</a:t>
            </a:r>
          </a:p>
        </p:txBody>
      </p:sp>
      <p:pic>
        <p:nvPicPr>
          <p:cNvPr id="4" name="Picture 3">
            <a:extLst>
              <a:ext uri="{FF2B5EF4-FFF2-40B4-BE49-F238E27FC236}">
                <a16:creationId xmlns:a16="http://schemas.microsoft.com/office/drawing/2014/main" id="{88D35A35-1C07-4067-8F47-2378F3C33EF7}"/>
              </a:ext>
            </a:extLst>
          </p:cNvPr>
          <p:cNvPicPr>
            <a:picLocks noChangeAspect="1"/>
          </p:cNvPicPr>
          <p:nvPr/>
        </p:nvPicPr>
        <p:blipFill>
          <a:blip r:embed="rId3"/>
          <a:stretch>
            <a:fillRect/>
          </a:stretch>
        </p:blipFill>
        <p:spPr>
          <a:xfrm>
            <a:off x="0" y="1336430"/>
            <a:ext cx="5067300" cy="5521569"/>
          </a:xfrm>
          <a:prstGeom prst="rect">
            <a:avLst/>
          </a:prstGeom>
        </p:spPr>
      </p:pic>
    </p:spTree>
    <p:extLst>
      <p:ext uri="{BB962C8B-B14F-4D97-AF65-F5344CB8AC3E}">
        <p14:creationId xmlns:p14="http://schemas.microsoft.com/office/powerpoint/2010/main" val="2238742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2DCF-FCBB-45D3-BECC-8E2F3CBC1F92}"/>
              </a:ext>
            </a:extLst>
          </p:cNvPr>
          <p:cNvSpPr>
            <a:spLocks noGrp="1"/>
          </p:cNvSpPr>
          <p:nvPr>
            <p:ph type="title"/>
          </p:nvPr>
        </p:nvSpPr>
        <p:spPr>
          <a:xfrm>
            <a:off x="581192" y="702156"/>
            <a:ext cx="11029616" cy="493598"/>
          </a:xfrm>
        </p:spPr>
        <p:txBody>
          <a:bodyPr>
            <a:normAutofit fontScale="90000"/>
          </a:bodyPr>
          <a:lstStyle/>
          <a:p>
            <a:r>
              <a:rPr lang="en-US" dirty="0"/>
              <a:t>Describe query  - outgoing statements</a:t>
            </a:r>
          </a:p>
        </p:txBody>
      </p:sp>
      <p:pic>
        <p:nvPicPr>
          <p:cNvPr id="4" name="Picture 3">
            <a:extLst>
              <a:ext uri="{FF2B5EF4-FFF2-40B4-BE49-F238E27FC236}">
                <a16:creationId xmlns:a16="http://schemas.microsoft.com/office/drawing/2014/main" id="{3B3814D1-A902-46D9-82B8-714B757DB524}"/>
              </a:ext>
            </a:extLst>
          </p:cNvPr>
          <p:cNvPicPr>
            <a:picLocks noChangeAspect="1"/>
          </p:cNvPicPr>
          <p:nvPr/>
        </p:nvPicPr>
        <p:blipFill>
          <a:blip r:embed="rId3"/>
          <a:stretch>
            <a:fillRect/>
          </a:stretch>
        </p:blipFill>
        <p:spPr>
          <a:xfrm>
            <a:off x="99744" y="1195754"/>
            <a:ext cx="5577644" cy="5662246"/>
          </a:xfrm>
          <a:prstGeom prst="rect">
            <a:avLst/>
          </a:prstGeom>
        </p:spPr>
      </p:pic>
    </p:spTree>
    <p:extLst>
      <p:ext uri="{BB962C8B-B14F-4D97-AF65-F5344CB8AC3E}">
        <p14:creationId xmlns:p14="http://schemas.microsoft.com/office/powerpoint/2010/main" val="818001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6B0D-A50D-4479-AFD9-19157DDEBC3C}"/>
              </a:ext>
            </a:extLst>
          </p:cNvPr>
          <p:cNvSpPr>
            <a:spLocks noGrp="1"/>
          </p:cNvSpPr>
          <p:nvPr>
            <p:ph type="title"/>
          </p:nvPr>
        </p:nvSpPr>
        <p:spPr>
          <a:xfrm>
            <a:off x="581192" y="702156"/>
            <a:ext cx="11029616" cy="452274"/>
          </a:xfrm>
        </p:spPr>
        <p:txBody>
          <a:bodyPr>
            <a:normAutofit fontScale="90000"/>
          </a:bodyPr>
          <a:lstStyle/>
          <a:p>
            <a:r>
              <a:rPr lang="en-US" dirty="0"/>
              <a:t>Describe query  - incoming statements</a:t>
            </a:r>
          </a:p>
        </p:txBody>
      </p:sp>
      <p:pic>
        <p:nvPicPr>
          <p:cNvPr id="4" name="Picture 3">
            <a:extLst>
              <a:ext uri="{FF2B5EF4-FFF2-40B4-BE49-F238E27FC236}">
                <a16:creationId xmlns:a16="http://schemas.microsoft.com/office/drawing/2014/main" id="{D1B26437-C423-4FF5-8538-9374536F3A2E}"/>
              </a:ext>
            </a:extLst>
          </p:cNvPr>
          <p:cNvPicPr>
            <a:picLocks noChangeAspect="1"/>
          </p:cNvPicPr>
          <p:nvPr/>
        </p:nvPicPr>
        <p:blipFill>
          <a:blip r:embed="rId3"/>
          <a:stretch>
            <a:fillRect/>
          </a:stretch>
        </p:blipFill>
        <p:spPr>
          <a:xfrm>
            <a:off x="0" y="1154430"/>
            <a:ext cx="5686425" cy="5703570"/>
          </a:xfrm>
          <a:prstGeom prst="rect">
            <a:avLst/>
          </a:prstGeom>
        </p:spPr>
      </p:pic>
    </p:spTree>
    <p:extLst>
      <p:ext uri="{BB962C8B-B14F-4D97-AF65-F5344CB8AC3E}">
        <p14:creationId xmlns:p14="http://schemas.microsoft.com/office/powerpoint/2010/main" val="2066536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A5DB-20BD-4D5D-A16B-44685778372C}"/>
              </a:ext>
            </a:extLst>
          </p:cNvPr>
          <p:cNvSpPr>
            <a:spLocks noGrp="1"/>
          </p:cNvSpPr>
          <p:nvPr>
            <p:ph type="title"/>
          </p:nvPr>
        </p:nvSpPr>
        <p:spPr>
          <a:xfrm>
            <a:off x="581192" y="702156"/>
            <a:ext cx="11029616" cy="566574"/>
          </a:xfrm>
        </p:spPr>
        <p:txBody>
          <a:bodyPr/>
          <a:lstStyle/>
          <a:p>
            <a:r>
              <a:rPr lang="en-US" dirty="0"/>
              <a:t>Describe query</a:t>
            </a:r>
          </a:p>
        </p:txBody>
      </p:sp>
      <p:sp>
        <p:nvSpPr>
          <p:cNvPr id="4" name="TextBox 3">
            <a:extLst>
              <a:ext uri="{FF2B5EF4-FFF2-40B4-BE49-F238E27FC236}">
                <a16:creationId xmlns:a16="http://schemas.microsoft.com/office/drawing/2014/main" id="{610E2D02-52B4-4521-8A28-7A21212B5ACC}"/>
              </a:ext>
            </a:extLst>
          </p:cNvPr>
          <p:cNvSpPr txBox="1"/>
          <p:nvPr/>
        </p:nvSpPr>
        <p:spPr>
          <a:xfrm>
            <a:off x="218882" y="1321007"/>
            <a:ext cx="5129674" cy="369332"/>
          </a:xfrm>
          <a:prstGeom prst="rect">
            <a:avLst/>
          </a:prstGeom>
          <a:noFill/>
        </p:spPr>
        <p:txBody>
          <a:bodyPr wrap="none" rtlCol="0">
            <a:spAutoFit/>
          </a:bodyPr>
          <a:lstStyle/>
          <a:p>
            <a:r>
              <a:rPr lang="en-US" dirty="0"/>
              <a:t>The query will return the sub-graphs in RDF format.</a:t>
            </a:r>
          </a:p>
        </p:txBody>
      </p:sp>
      <p:pic>
        <p:nvPicPr>
          <p:cNvPr id="5" name="Picture 4">
            <a:extLst>
              <a:ext uri="{FF2B5EF4-FFF2-40B4-BE49-F238E27FC236}">
                <a16:creationId xmlns:a16="http://schemas.microsoft.com/office/drawing/2014/main" id="{0E46AC47-45E6-4CDE-8DB1-1B771B29AAA3}"/>
              </a:ext>
            </a:extLst>
          </p:cNvPr>
          <p:cNvPicPr>
            <a:picLocks noChangeAspect="1"/>
          </p:cNvPicPr>
          <p:nvPr/>
        </p:nvPicPr>
        <p:blipFill>
          <a:blip r:embed="rId3"/>
          <a:stretch>
            <a:fillRect/>
          </a:stretch>
        </p:blipFill>
        <p:spPr>
          <a:xfrm>
            <a:off x="0" y="1690339"/>
            <a:ext cx="7665703" cy="5115384"/>
          </a:xfrm>
          <a:prstGeom prst="rect">
            <a:avLst/>
          </a:prstGeom>
        </p:spPr>
      </p:pic>
    </p:spTree>
    <p:extLst>
      <p:ext uri="{BB962C8B-B14F-4D97-AF65-F5344CB8AC3E}">
        <p14:creationId xmlns:p14="http://schemas.microsoft.com/office/powerpoint/2010/main" val="973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CB64-C2E9-4D1B-A40F-8B8322D2F6CD}"/>
              </a:ext>
            </a:extLst>
          </p:cNvPr>
          <p:cNvSpPr>
            <a:spLocks noGrp="1"/>
          </p:cNvSpPr>
          <p:nvPr>
            <p:ph type="title"/>
          </p:nvPr>
        </p:nvSpPr>
        <p:spPr>
          <a:xfrm>
            <a:off x="581192" y="702156"/>
            <a:ext cx="11029616" cy="440844"/>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17C03556-6608-43B4-8529-AFB47E54231D}"/>
              </a:ext>
            </a:extLst>
          </p:cNvPr>
          <p:cNvPicPr>
            <a:picLocks noChangeAspect="1"/>
          </p:cNvPicPr>
          <p:nvPr/>
        </p:nvPicPr>
        <p:blipFill>
          <a:blip r:embed="rId3"/>
          <a:stretch>
            <a:fillRect/>
          </a:stretch>
        </p:blipFill>
        <p:spPr>
          <a:xfrm>
            <a:off x="158115" y="1143000"/>
            <a:ext cx="5543550" cy="2085975"/>
          </a:xfrm>
          <a:prstGeom prst="rect">
            <a:avLst/>
          </a:prstGeom>
        </p:spPr>
      </p:pic>
      <p:pic>
        <p:nvPicPr>
          <p:cNvPr id="5" name="Picture 4">
            <a:extLst>
              <a:ext uri="{FF2B5EF4-FFF2-40B4-BE49-F238E27FC236}">
                <a16:creationId xmlns:a16="http://schemas.microsoft.com/office/drawing/2014/main" id="{A10B5EA8-4905-4439-A207-79821CACA0E4}"/>
              </a:ext>
            </a:extLst>
          </p:cNvPr>
          <p:cNvPicPr>
            <a:picLocks noChangeAspect="1"/>
          </p:cNvPicPr>
          <p:nvPr/>
        </p:nvPicPr>
        <p:blipFill>
          <a:blip r:embed="rId4"/>
          <a:stretch>
            <a:fillRect/>
          </a:stretch>
        </p:blipFill>
        <p:spPr>
          <a:xfrm>
            <a:off x="5070423" y="0"/>
            <a:ext cx="7171628" cy="6858000"/>
          </a:xfrm>
          <a:prstGeom prst="rect">
            <a:avLst/>
          </a:prstGeom>
        </p:spPr>
      </p:pic>
    </p:spTree>
    <p:extLst>
      <p:ext uri="{BB962C8B-B14F-4D97-AF65-F5344CB8AC3E}">
        <p14:creationId xmlns:p14="http://schemas.microsoft.com/office/powerpoint/2010/main" val="310899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6B7F-1CED-4AFB-A5A3-D028D5973790}"/>
              </a:ext>
            </a:extLst>
          </p:cNvPr>
          <p:cNvSpPr>
            <a:spLocks noGrp="1"/>
          </p:cNvSpPr>
          <p:nvPr>
            <p:ph type="title"/>
          </p:nvPr>
        </p:nvSpPr>
        <p:spPr>
          <a:xfrm>
            <a:off x="581192" y="702156"/>
            <a:ext cx="11029616" cy="529485"/>
          </a:xfrm>
        </p:spPr>
        <p:txBody>
          <a:bodyPr>
            <a:normAutofit fontScale="90000"/>
          </a:bodyPr>
          <a:lstStyle/>
          <a:p>
            <a:r>
              <a:rPr lang="en-US" dirty="0"/>
              <a:t>Default IRI and writing RDF triples involving literal values – 3/n</a:t>
            </a:r>
          </a:p>
        </p:txBody>
      </p:sp>
      <p:sp>
        <p:nvSpPr>
          <p:cNvPr id="4" name="TextBox 3">
            <a:extLst>
              <a:ext uri="{FF2B5EF4-FFF2-40B4-BE49-F238E27FC236}">
                <a16:creationId xmlns:a16="http://schemas.microsoft.com/office/drawing/2014/main" id="{D474BE70-79BC-4C71-9E1E-5C7491E78B83}"/>
              </a:ext>
            </a:extLst>
          </p:cNvPr>
          <p:cNvSpPr txBox="1"/>
          <p:nvPr/>
        </p:nvSpPr>
        <p:spPr>
          <a:xfrm>
            <a:off x="102637" y="1408922"/>
            <a:ext cx="10795071" cy="646331"/>
          </a:xfrm>
          <a:prstGeom prst="rect">
            <a:avLst/>
          </a:prstGeom>
          <a:noFill/>
        </p:spPr>
        <p:txBody>
          <a:bodyPr wrap="none" rtlCol="0">
            <a:spAutoFit/>
          </a:bodyPr>
          <a:lstStyle/>
          <a:p>
            <a:r>
              <a:rPr lang="en-US" dirty="0"/>
              <a:t>IRIs written following the convention of URI’s. These IRI’s need not be accessed across web and used only for </a:t>
            </a:r>
          </a:p>
          <a:p>
            <a:r>
              <a:rPr lang="en-US" dirty="0"/>
              <a:t>unique identification.</a:t>
            </a:r>
          </a:p>
        </p:txBody>
      </p:sp>
      <p:pic>
        <p:nvPicPr>
          <p:cNvPr id="6" name="Picture 5">
            <a:extLst>
              <a:ext uri="{FF2B5EF4-FFF2-40B4-BE49-F238E27FC236}">
                <a16:creationId xmlns:a16="http://schemas.microsoft.com/office/drawing/2014/main" id="{1CCEE843-DDE6-44F1-857F-E5E61E6B02EB}"/>
              </a:ext>
            </a:extLst>
          </p:cNvPr>
          <p:cNvPicPr>
            <a:picLocks noChangeAspect="1"/>
          </p:cNvPicPr>
          <p:nvPr/>
        </p:nvPicPr>
        <p:blipFill>
          <a:blip r:embed="rId2"/>
          <a:stretch>
            <a:fillRect/>
          </a:stretch>
        </p:blipFill>
        <p:spPr>
          <a:xfrm>
            <a:off x="102637" y="2279169"/>
            <a:ext cx="9944100" cy="3876675"/>
          </a:xfrm>
          <a:prstGeom prst="rect">
            <a:avLst/>
          </a:prstGeom>
        </p:spPr>
      </p:pic>
    </p:spTree>
    <p:extLst>
      <p:ext uri="{BB962C8B-B14F-4D97-AF65-F5344CB8AC3E}">
        <p14:creationId xmlns:p14="http://schemas.microsoft.com/office/powerpoint/2010/main" val="2683522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9B9B-52A2-48E2-B1AA-73B473A52716}"/>
              </a:ext>
            </a:extLst>
          </p:cNvPr>
          <p:cNvSpPr>
            <a:spLocks noGrp="1"/>
          </p:cNvSpPr>
          <p:nvPr>
            <p:ph type="title"/>
          </p:nvPr>
        </p:nvSpPr>
        <p:spPr>
          <a:xfrm>
            <a:off x="581192" y="702156"/>
            <a:ext cx="11029616" cy="395124"/>
          </a:xfrm>
        </p:spPr>
        <p:txBody>
          <a:bodyPr>
            <a:normAutofit fontScale="90000"/>
          </a:bodyPr>
          <a:lstStyle/>
          <a:p>
            <a:r>
              <a:rPr lang="en-US" dirty="0"/>
              <a:t>Ask query</a:t>
            </a:r>
          </a:p>
        </p:txBody>
      </p:sp>
      <p:pic>
        <p:nvPicPr>
          <p:cNvPr id="4" name="Picture 3">
            <a:extLst>
              <a:ext uri="{FF2B5EF4-FFF2-40B4-BE49-F238E27FC236}">
                <a16:creationId xmlns:a16="http://schemas.microsoft.com/office/drawing/2014/main" id="{175CC494-68CE-4903-A829-F3882951FB17}"/>
              </a:ext>
            </a:extLst>
          </p:cNvPr>
          <p:cNvPicPr>
            <a:picLocks noChangeAspect="1"/>
          </p:cNvPicPr>
          <p:nvPr/>
        </p:nvPicPr>
        <p:blipFill>
          <a:blip r:embed="rId3"/>
          <a:stretch>
            <a:fillRect/>
          </a:stretch>
        </p:blipFill>
        <p:spPr>
          <a:xfrm>
            <a:off x="0" y="1097279"/>
            <a:ext cx="5734050" cy="5732145"/>
          </a:xfrm>
          <a:prstGeom prst="rect">
            <a:avLst/>
          </a:prstGeom>
        </p:spPr>
      </p:pic>
      <p:pic>
        <p:nvPicPr>
          <p:cNvPr id="5" name="Picture 4">
            <a:extLst>
              <a:ext uri="{FF2B5EF4-FFF2-40B4-BE49-F238E27FC236}">
                <a16:creationId xmlns:a16="http://schemas.microsoft.com/office/drawing/2014/main" id="{5D0FDA9E-19D4-40F4-9F36-6780FFE3E90D}"/>
              </a:ext>
            </a:extLst>
          </p:cNvPr>
          <p:cNvPicPr>
            <a:picLocks noChangeAspect="1"/>
          </p:cNvPicPr>
          <p:nvPr/>
        </p:nvPicPr>
        <p:blipFill>
          <a:blip r:embed="rId4"/>
          <a:stretch>
            <a:fillRect/>
          </a:stretch>
        </p:blipFill>
        <p:spPr>
          <a:xfrm>
            <a:off x="7138987" y="432435"/>
            <a:ext cx="4772025" cy="6267450"/>
          </a:xfrm>
          <a:prstGeom prst="rect">
            <a:avLst/>
          </a:prstGeom>
        </p:spPr>
      </p:pic>
    </p:spTree>
    <p:extLst>
      <p:ext uri="{BB962C8B-B14F-4D97-AF65-F5344CB8AC3E}">
        <p14:creationId xmlns:p14="http://schemas.microsoft.com/office/powerpoint/2010/main" val="3099937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216F-9D25-4E4D-8B1E-8F32FD41F1C8}"/>
              </a:ext>
            </a:extLst>
          </p:cNvPr>
          <p:cNvSpPr>
            <a:spLocks noGrp="1"/>
          </p:cNvSpPr>
          <p:nvPr>
            <p:ph type="title"/>
          </p:nvPr>
        </p:nvSpPr>
        <p:spPr>
          <a:xfrm>
            <a:off x="581192" y="702156"/>
            <a:ext cx="11029616" cy="486564"/>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35C5FD0F-72BB-4AAE-9BFA-6860AF7FE52F}"/>
              </a:ext>
            </a:extLst>
          </p:cNvPr>
          <p:cNvPicPr>
            <a:picLocks noChangeAspect="1"/>
          </p:cNvPicPr>
          <p:nvPr/>
        </p:nvPicPr>
        <p:blipFill>
          <a:blip r:embed="rId3"/>
          <a:stretch>
            <a:fillRect/>
          </a:stretch>
        </p:blipFill>
        <p:spPr>
          <a:xfrm>
            <a:off x="146685" y="1335405"/>
            <a:ext cx="5314950" cy="2724150"/>
          </a:xfrm>
          <a:prstGeom prst="rect">
            <a:avLst/>
          </a:prstGeom>
        </p:spPr>
      </p:pic>
      <p:pic>
        <p:nvPicPr>
          <p:cNvPr id="5" name="Picture 4">
            <a:extLst>
              <a:ext uri="{FF2B5EF4-FFF2-40B4-BE49-F238E27FC236}">
                <a16:creationId xmlns:a16="http://schemas.microsoft.com/office/drawing/2014/main" id="{DCAABEA9-2CD7-43C3-8D16-9AF7CEC5B993}"/>
              </a:ext>
            </a:extLst>
          </p:cNvPr>
          <p:cNvPicPr>
            <a:picLocks noChangeAspect="1"/>
          </p:cNvPicPr>
          <p:nvPr/>
        </p:nvPicPr>
        <p:blipFill>
          <a:blip r:embed="rId4"/>
          <a:stretch>
            <a:fillRect/>
          </a:stretch>
        </p:blipFill>
        <p:spPr>
          <a:xfrm>
            <a:off x="5564505" y="214312"/>
            <a:ext cx="5886450" cy="6200775"/>
          </a:xfrm>
          <a:prstGeom prst="rect">
            <a:avLst/>
          </a:prstGeom>
        </p:spPr>
      </p:pic>
    </p:spTree>
    <p:extLst>
      <p:ext uri="{BB962C8B-B14F-4D97-AF65-F5344CB8AC3E}">
        <p14:creationId xmlns:p14="http://schemas.microsoft.com/office/powerpoint/2010/main" val="3685917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7E58-D942-4C6E-9F9C-EAE9844228A7}"/>
              </a:ext>
            </a:extLst>
          </p:cNvPr>
          <p:cNvSpPr>
            <a:spLocks noGrp="1"/>
          </p:cNvSpPr>
          <p:nvPr>
            <p:ph type="title"/>
          </p:nvPr>
        </p:nvSpPr>
        <p:spPr>
          <a:xfrm>
            <a:off x="581192" y="702156"/>
            <a:ext cx="11029616" cy="488290"/>
          </a:xfrm>
        </p:spPr>
        <p:txBody>
          <a:bodyPr>
            <a:normAutofit fontScale="90000"/>
          </a:bodyPr>
          <a:lstStyle/>
          <a:p>
            <a:r>
              <a:rPr lang="en-US" dirty="0"/>
              <a:t>Construct - 1</a:t>
            </a:r>
          </a:p>
        </p:txBody>
      </p:sp>
      <p:sp>
        <p:nvSpPr>
          <p:cNvPr id="4" name="TextBox 3">
            <a:extLst>
              <a:ext uri="{FF2B5EF4-FFF2-40B4-BE49-F238E27FC236}">
                <a16:creationId xmlns:a16="http://schemas.microsoft.com/office/drawing/2014/main" id="{B5AB2B11-612C-4331-A1D3-854C62576500}"/>
              </a:ext>
            </a:extLst>
          </p:cNvPr>
          <p:cNvSpPr txBox="1"/>
          <p:nvPr/>
        </p:nvSpPr>
        <p:spPr>
          <a:xfrm>
            <a:off x="581192" y="1280333"/>
            <a:ext cx="6686446" cy="646331"/>
          </a:xfrm>
          <a:prstGeom prst="rect">
            <a:avLst/>
          </a:prstGeom>
          <a:noFill/>
        </p:spPr>
        <p:txBody>
          <a:bodyPr wrap="none" rtlCol="0">
            <a:spAutoFit/>
          </a:bodyPr>
          <a:lstStyle/>
          <a:p>
            <a:r>
              <a:rPr lang="en-US" dirty="0"/>
              <a:t>Bring back a sub graph to view or analyze. </a:t>
            </a:r>
          </a:p>
          <a:p>
            <a:r>
              <a:rPr lang="en-US" dirty="0"/>
              <a:t>A sub-graph is a portion of an RDF graph, expressed in RDF format.</a:t>
            </a:r>
          </a:p>
        </p:txBody>
      </p:sp>
      <p:pic>
        <p:nvPicPr>
          <p:cNvPr id="5" name="Picture 4">
            <a:extLst>
              <a:ext uri="{FF2B5EF4-FFF2-40B4-BE49-F238E27FC236}">
                <a16:creationId xmlns:a16="http://schemas.microsoft.com/office/drawing/2014/main" id="{AB4FD5C2-A3B8-4B94-ADEF-ED705AFF4F30}"/>
              </a:ext>
            </a:extLst>
          </p:cNvPr>
          <p:cNvPicPr>
            <a:picLocks noChangeAspect="1"/>
          </p:cNvPicPr>
          <p:nvPr/>
        </p:nvPicPr>
        <p:blipFill>
          <a:blip r:embed="rId3"/>
          <a:stretch>
            <a:fillRect/>
          </a:stretch>
        </p:blipFill>
        <p:spPr>
          <a:xfrm>
            <a:off x="72505" y="1926664"/>
            <a:ext cx="6377592" cy="4931336"/>
          </a:xfrm>
          <a:prstGeom prst="rect">
            <a:avLst/>
          </a:prstGeom>
        </p:spPr>
      </p:pic>
    </p:spTree>
    <p:extLst>
      <p:ext uri="{BB962C8B-B14F-4D97-AF65-F5344CB8AC3E}">
        <p14:creationId xmlns:p14="http://schemas.microsoft.com/office/powerpoint/2010/main" val="2763832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7E58-D942-4C6E-9F9C-EAE9844228A7}"/>
              </a:ext>
            </a:extLst>
          </p:cNvPr>
          <p:cNvSpPr>
            <a:spLocks noGrp="1"/>
          </p:cNvSpPr>
          <p:nvPr>
            <p:ph type="title"/>
          </p:nvPr>
        </p:nvSpPr>
        <p:spPr>
          <a:xfrm>
            <a:off x="581192" y="702156"/>
            <a:ext cx="11029616" cy="488290"/>
          </a:xfrm>
        </p:spPr>
        <p:txBody>
          <a:bodyPr>
            <a:normAutofit fontScale="90000"/>
          </a:bodyPr>
          <a:lstStyle/>
          <a:p>
            <a:r>
              <a:rPr lang="en-US" dirty="0"/>
              <a:t>Construct - 2</a:t>
            </a:r>
          </a:p>
        </p:txBody>
      </p:sp>
      <p:sp>
        <p:nvSpPr>
          <p:cNvPr id="4" name="TextBox 3">
            <a:extLst>
              <a:ext uri="{FF2B5EF4-FFF2-40B4-BE49-F238E27FC236}">
                <a16:creationId xmlns:a16="http://schemas.microsoft.com/office/drawing/2014/main" id="{B5AB2B11-612C-4331-A1D3-854C62576500}"/>
              </a:ext>
            </a:extLst>
          </p:cNvPr>
          <p:cNvSpPr txBox="1"/>
          <p:nvPr/>
        </p:nvSpPr>
        <p:spPr>
          <a:xfrm>
            <a:off x="581192" y="1280333"/>
            <a:ext cx="5898474" cy="369332"/>
          </a:xfrm>
          <a:prstGeom prst="rect">
            <a:avLst/>
          </a:prstGeom>
          <a:noFill/>
        </p:spPr>
        <p:txBody>
          <a:bodyPr wrap="none" rtlCol="0">
            <a:spAutoFit/>
          </a:bodyPr>
          <a:lstStyle/>
          <a:p>
            <a:r>
              <a:rPr lang="en-US" dirty="0"/>
              <a:t>Build custom sub-graphs on fly.  </a:t>
            </a:r>
            <a:r>
              <a:rPr lang="en-US" dirty="0" err="1"/>
              <a:t>has_age</a:t>
            </a:r>
            <a:r>
              <a:rPr lang="en-US" dirty="0"/>
              <a:t> is created on fly.</a:t>
            </a:r>
          </a:p>
        </p:txBody>
      </p:sp>
      <p:pic>
        <p:nvPicPr>
          <p:cNvPr id="3" name="Picture 2">
            <a:extLst>
              <a:ext uri="{FF2B5EF4-FFF2-40B4-BE49-F238E27FC236}">
                <a16:creationId xmlns:a16="http://schemas.microsoft.com/office/drawing/2014/main" id="{FEF0008A-287F-452E-9554-66CA59C724CD}"/>
              </a:ext>
            </a:extLst>
          </p:cNvPr>
          <p:cNvPicPr>
            <a:picLocks noChangeAspect="1"/>
          </p:cNvPicPr>
          <p:nvPr/>
        </p:nvPicPr>
        <p:blipFill>
          <a:blip r:embed="rId3"/>
          <a:stretch>
            <a:fillRect/>
          </a:stretch>
        </p:blipFill>
        <p:spPr>
          <a:xfrm>
            <a:off x="0" y="1649665"/>
            <a:ext cx="7336863" cy="5118448"/>
          </a:xfrm>
          <a:prstGeom prst="rect">
            <a:avLst/>
          </a:prstGeom>
        </p:spPr>
      </p:pic>
    </p:spTree>
    <p:extLst>
      <p:ext uri="{BB962C8B-B14F-4D97-AF65-F5344CB8AC3E}">
        <p14:creationId xmlns:p14="http://schemas.microsoft.com/office/powerpoint/2010/main" val="434680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6369-903C-4F2C-AD30-F39EFA028BD8}"/>
              </a:ext>
            </a:extLst>
          </p:cNvPr>
          <p:cNvSpPr>
            <a:spLocks noGrp="1"/>
          </p:cNvSpPr>
          <p:nvPr>
            <p:ph type="title"/>
          </p:nvPr>
        </p:nvSpPr>
        <p:spPr>
          <a:xfrm>
            <a:off x="581192" y="702156"/>
            <a:ext cx="11029616" cy="692304"/>
          </a:xfrm>
        </p:spPr>
        <p:txBody>
          <a:bodyPr/>
          <a:lstStyle/>
          <a:p>
            <a:r>
              <a:rPr lang="en-US" dirty="0"/>
              <a:t>ACTIVITY</a:t>
            </a:r>
          </a:p>
        </p:txBody>
      </p:sp>
      <p:pic>
        <p:nvPicPr>
          <p:cNvPr id="4" name="Picture 3">
            <a:extLst>
              <a:ext uri="{FF2B5EF4-FFF2-40B4-BE49-F238E27FC236}">
                <a16:creationId xmlns:a16="http://schemas.microsoft.com/office/drawing/2014/main" id="{6B831513-1531-4A6A-9F97-F0AE6B3BE70F}"/>
              </a:ext>
            </a:extLst>
          </p:cNvPr>
          <p:cNvPicPr>
            <a:picLocks noChangeAspect="1"/>
          </p:cNvPicPr>
          <p:nvPr/>
        </p:nvPicPr>
        <p:blipFill>
          <a:blip r:embed="rId3"/>
          <a:stretch>
            <a:fillRect/>
          </a:stretch>
        </p:blipFill>
        <p:spPr>
          <a:xfrm>
            <a:off x="0" y="1303020"/>
            <a:ext cx="9498465" cy="5554980"/>
          </a:xfrm>
          <a:prstGeom prst="rect">
            <a:avLst/>
          </a:prstGeom>
        </p:spPr>
      </p:pic>
    </p:spTree>
    <p:extLst>
      <p:ext uri="{BB962C8B-B14F-4D97-AF65-F5344CB8AC3E}">
        <p14:creationId xmlns:p14="http://schemas.microsoft.com/office/powerpoint/2010/main" val="3512891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B80F-6DAB-4CAA-9638-AADB11E0DC62}"/>
              </a:ext>
            </a:extLst>
          </p:cNvPr>
          <p:cNvSpPr>
            <a:spLocks noGrp="1"/>
          </p:cNvSpPr>
          <p:nvPr>
            <p:ph type="title"/>
          </p:nvPr>
        </p:nvSpPr>
        <p:spPr>
          <a:xfrm>
            <a:off x="581192" y="702156"/>
            <a:ext cx="11029616" cy="475134"/>
          </a:xfrm>
        </p:spPr>
        <p:txBody>
          <a:bodyPr>
            <a:normAutofit fontScale="90000"/>
          </a:bodyPr>
          <a:lstStyle/>
          <a:p>
            <a:r>
              <a:rPr lang="en-US" dirty="0" err="1"/>
              <a:t>iNverse</a:t>
            </a:r>
            <a:r>
              <a:rPr lang="en-US" dirty="0"/>
              <a:t> paths</a:t>
            </a:r>
          </a:p>
        </p:txBody>
      </p:sp>
      <p:pic>
        <p:nvPicPr>
          <p:cNvPr id="5" name="Picture 4">
            <a:extLst>
              <a:ext uri="{FF2B5EF4-FFF2-40B4-BE49-F238E27FC236}">
                <a16:creationId xmlns:a16="http://schemas.microsoft.com/office/drawing/2014/main" id="{5BB98C8D-D73E-4BE6-B8F5-DA7E6C3541E5}"/>
              </a:ext>
            </a:extLst>
          </p:cNvPr>
          <p:cNvPicPr>
            <a:picLocks noChangeAspect="1"/>
          </p:cNvPicPr>
          <p:nvPr/>
        </p:nvPicPr>
        <p:blipFill>
          <a:blip r:embed="rId3"/>
          <a:stretch>
            <a:fillRect/>
          </a:stretch>
        </p:blipFill>
        <p:spPr>
          <a:xfrm>
            <a:off x="0" y="1291590"/>
            <a:ext cx="5215270" cy="5486400"/>
          </a:xfrm>
          <a:prstGeom prst="rect">
            <a:avLst/>
          </a:prstGeom>
        </p:spPr>
      </p:pic>
      <p:pic>
        <p:nvPicPr>
          <p:cNvPr id="7" name="Picture 6">
            <a:extLst>
              <a:ext uri="{FF2B5EF4-FFF2-40B4-BE49-F238E27FC236}">
                <a16:creationId xmlns:a16="http://schemas.microsoft.com/office/drawing/2014/main" id="{2A76B386-F912-46D3-9DD7-B6B815AB8E93}"/>
              </a:ext>
            </a:extLst>
          </p:cNvPr>
          <p:cNvPicPr>
            <a:picLocks noChangeAspect="1"/>
          </p:cNvPicPr>
          <p:nvPr/>
        </p:nvPicPr>
        <p:blipFill>
          <a:blip r:embed="rId4"/>
          <a:stretch>
            <a:fillRect/>
          </a:stretch>
        </p:blipFill>
        <p:spPr>
          <a:xfrm>
            <a:off x="6610206" y="0"/>
            <a:ext cx="5372388" cy="6858000"/>
          </a:xfrm>
          <a:prstGeom prst="rect">
            <a:avLst/>
          </a:prstGeom>
        </p:spPr>
      </p:pic>
    </p:spTree>
    <p:extLst>
      <p:ext uri="{BB962C8B-B14F-4D97-AF65-F5344CB8AC3E}">
        <p14:creationId xmlns:p14="http://schemas.microsoft.com/office/powerpoint/2010/main" val="2566868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0FB3-1D9E-4262-B14C-C6A5A437A825}"/>
              </a:ext>
            </a:extLst>
          </p:cNvPr>
          <p:cNvSpPr>
            <a:spLocks noGrp="1"/>
          </p:cNvSpPr>
          <p:nvPr>
            <p:ph type="title"/>
          </p:nvPr>
        </p:nvSpPr>
        <p:spPr>
          <a:xfrm>
            <a:off x="581192" y="702156"/>
            <a:ext cx="11029616" cy="406554"/>
          </a:xfrm>
        </p:spPr>
        <p:txBody>
          <a:bodyPr>
            <a:normAutofit fontScale="90000"/>
          </a:bodyPr>
          <a:lstStyle/>
          <a:p>
            <a:r>
              <a:rPr lang="en-US" dirty="0"/>
              <a:t>Sequence paths</a:t>
            </a:r>
          </a:p>
        </p:txBody>
      </p:sp>
      <p:sp>
        <p:nvSpPr>
          <p:cNvPr id="4" name="TextBox 3">
            <a:extLst>
              <a:ext uri="{FF2B5EF4-FFF2-40B4-BE49-F238E27FC236}">
                <a16:creationId xmlns:a16="http://schemas.microsoft.com/office/drawing/2014/main" id="{FDE67570-70CA-4636-91D5-23C893A04226}"/>
              </a:ext>
            </a:extLst>
          </p:cNvPr>
          <p:cNvSpPr txBox="1"/>
          <p:nvPr/>
        </p:nvSpPr>
        <p:spPr>
          <a:xfrm>
            <a:off x="581192" y="1234440"/>
            <a:ext cx="7358618" cy="646331"/>
          </a:xfrm>
          <a:prstGeom prst="rect">
            <a:avLst/>
          </a:prstGeom>
          <a:noFill/>
        </p:spPr>
        <p:txBody>
          <a:bodyPr wrap="none" rtlCol="0">
            <a:spAutoFit/>
          </a:bodyPr>
          <a:lstStyle/>
          <a:p>
            <a:r>
              <a:rPr lang="en-US" dirty="0"/>
              <a:t>/ followed by</a:t>
            </a:r>
          </a:p>
          <a:p>
            <a:r>
              <a:rPr lang="en-US" dirty="0"/>
              <a:t>Sequence paths only look at start and end nodes. Not intermediate nodes.</a:t>
            </a:r>
          </a:p>
        </p:txBody>
      </p:sp>
      <p:pic>
        <p:nvPicPr>
          <p:cNvPr id="6" name="Picture 5">
            <a:extLst>
              <a:ext uri="{FF2B5EF4-FFF2-40B4-BE49-F238E27FC236}">
                <a16:creationId xmlns:a16="http://schemas.microsoft.com/office/drawing/2014/main" id="{6EAEA0D8-C97C-401E-A638-1E88928ECA14}"/>
              </a:ext>
            </a:extLst>
          </p:cNvPr>
          <p:cNvPicPr>
            <a:picLocks noChangeAspect="1"/>
          </p:cNvPicPr>
          <p:nvPr/>
        </p:nvPicPr>
        <p:blipFill>
          <a:blip r:embed="rId3"/>
          <a:stretch>
            <a:fillRect/>
          </a:stretch>
        </p:blipFill>
        <p:spPr>
          <a:xfrm>
            <a:off x="0" y="2000250"/>
            <a:ext cx="9110019" cy="4857750"/>
          </a:xfrm>
          <a:prstGeom prst="rect">
            <a:avLst/>
          </a:prstGeom>
        </p:spPr>
      </p:pic>
    </p:spTree>
    <p:extLst>
      <p:ext uri="{BB962C8B-B14F-4D97-AF65-F5344CB8AC3E}">
        <p14:creationId xmlns:p14="http://schemas.microsoft.com/office/powerpoint/2010/main" val="3293988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477B-7C74-45DE-916C-433CBAA10A4F}"/>
              </a:ext>
            </a:extLst>
          </p:cNvPr>
          <p:cNvSpPr>
            <a:spLocks noGrp="1"/>
          </p:cNvSpPr>
          <p:nvPr>
            <p:ph type="title"/>
          </p:nvPr>
        </p:nvSpPr>
        <p:spPr>
          <a:xfrm>
            <a:off x="581192" y="702156"/>
            <a:ext cx="11029616" cy="509424"/>
          </a:xfrm>
        </p:spPr>
        <p:txBody>
          <a:bodyPr>
            <a:normAutofit fontScale="90000"/>
          </a:bodyPr>
          <a:lstStyle/>
          <a:p>
            <a:r>
              <a:rPr lang="en-US" dirty="0"/>
              <a:t>Activity</a:t>
            </a:r>
          </a:p>
        </p:txBody>
      </p:sp>
      <p:pic>
        <p:nvPicPr>
          <p:cNvPr id="4" name="Picture 3">
            <a:extLst>
              <a:ext uri="{FF2B5EF4-FFF2-40B4-BE49-F238E27FC236}">
                <a16:creationId xmlns:a16="http://schemas.microsoft.com/office/drawing/2014/main" id="{6F61F518-5F9F-450A-ABE5-EA8FCF9487E8}"/>
              </a:ext>
            </a:extLst>
          </p:cNvPr>
          <p:cNvPicPr>
            <a:picLocks noChangeAspect="1"/>
          </p:cNvPicPr>
          <p:nvPr/>
        </p:nvPicPr>
        <p:blipFill>
          <a:blip r:embed="rId3"/>
          <a:stretch>
            <a:fillRect/>
          </a:stretch>
        </p:blipFill>
        <p:spPr>
          <a:xfrm>
            <a:off x="0" y="1573530"/>
            <a:ext cx="5191125" cy="3048000"/>
          </a:xfrm>
          <a:prstGeom prst="rect">
            <a:avLst/>
          </a:prstGeom>
        </p:spPr>
      </p:pic>
      <p:pic>
        <p:nvPicPr>
          <p:cNvPr id="5" name="Picture 4">
            <a:extLst>
              <a:ext uri="{FF2B5EF4-FFF2-40B4-BE49-F238E27FC236}">
                <a16:creationId xmlns:a16="http://schemas.microsoft.com/office/drawing/2014/main" id="{3A8B61E0-A0F3-4017-BEA1-44EAF0E09BB1}"/>
              </a:ext>
            </a:extLst>
          </p:cNvPr>
          <p:cNvPicPr>
            <a:picLocks noChangeAspect="1"/>
          </p:cNvPicPr>
          <p:nvPr/>
        </p:nvPicPr>
        <p:blipFill>
          <a:blip r:embed="rId4"/>
          <a:stretch>
            <a:fillRect/>
          </a:stretch>
        </p:blipFill>
        <p:spPr>
          <a:xfrm>
            <a:off x="5858256" y="-91440"/>
            <a:ext cx="4315968" cy="6858000"/>
          </a:xfrm>
          <a:prstGeom prst="rect">
            <a:avLst/>
          </a:prstGeom>
        </p:spPr>
      </p:pic>
    </p:spTree>
    <p:extLst>
      <p:ext uri="{BB962C8B-B14F-4D97-AF65-F5344CB8AC3E}">
        <p14:creationId xmlns:p14="http://schemas.microsoft.com/office/powerpoint/2010/main" val="3065888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201A-B4D9-4F8D-B526-C6E0AAC715C1}"/>
              </a:ext>
            </a:extLst>
          </p:cNvPr>
          <p:cNvSpPr>
            <a:spLocks noGrp="1"/>
          </p:cNvSpPr>
          <p:nvPr>
            <p:ph type="title"/>
          </p:nvPr>
        </p:nvSpPr>
        <p:spPr>
          <a:xfrm>
            <a:off x="581192" y="702156"/>
            <a:ext cx="11029616" cy="626312"/>
          </a:xfrm>
        </p:spPr>
        <p:txBody>
          <a:bodyPr/>
          <a:lstStyle/>
          <a:p>
            <a:r>
              <a:rPr lang="en-US" dirty="0"/>
              <a:t>Recursive paths – 1/n</a:t>
            </a:r>
          </a:p>
        </p:txBody>
      </p:sp>
      <p:sp>
        <p:nvSpPr>
          <p:cNvPr id="4" name="TextBox 3">
            <a:extLst>
              <a:ext uri="{FF2B5EF4-FFF2-40B4-BE49-F238E27FC236}">
                <a16:creationId xmlns:a16="http://schemas.microsoft.com/office/drawing/2014/main" id="{D7AA58CA-7F0E-4A68-BA95-4DD0A661BD1F}"/>
              </a:ext>
            </a:extLst>
          </p:cNvPr>
          <p:cNvSpPr txBox="1"/>
          <p:nvPr/>
        </p:nvSpPr>
        <p:spPr>
          <a:xfrm>
            <a:off x="169712" y="1415379"/>
            <a:ext cx="11850745" cy="369332"/>
          </a:xfrm>
          <a:prstGeom prst="rect">
            <a:avLst/>
          </a:prstGeom>
          <a:noFill/>
        </p:spPr>
        <p:txBody>
          <a:bodyPr wrap="none" rtlCol="0">
            <a:spAutoFit/>
          </a:bodyPr>
          <a:lstStyle/>
          <a:p>
            <a:pPr marL="285750" indent="-285750">
              <a:buFont typeface="Arial" panose="020B0604020202020204" pitchFamily="34" charset="0"/>
              <a:buChar char="•"/>
            </a:pPr>
            <a:r>
              <a:rPr lang="en-US" dirty="0"/>
              <a:t>Recursive paths are basically the idea of taking a route number of times, which could be zero or any number of times.</a:t>
            </a:r>
          </a:p>
        </p:txBody>
      </p:sp>
      <p:pic>
        <p:nvPicPr>
          <p:cNvPr id="5" name="Picture 4">
            <a:extLst>
              <a:ext uri="{FF2B5EF4-FFF2-40B4-BE49-F238E27FC236}">
                <a16:creationId xmlns:a16="http://schemas.microsoft.com/office/drawing/2014/main" id="{8188E1A6-CC96-4090-B0B9-2F2F0865B0CD}"/>
              </a:ext>
            </a:extLst>
          </p:cNvPr>
          <p:cNvPicPr>
            <a:picLocks noChangeAspect="1"/>
          </p:cNvPicPr>
          <p:nvPr/>
        </p:nvPicPr>
        <p:blipFill>
          <a:blip r:embed="rId3"/>
          <a:stretch>
            <a:fillRect/>
          </a:stretch>
        </p:blipFill>
        <p:spPr>
          <a:xfrm>
            <a:off x="0" y="1784711"/>
            <a:ext cx="4629150" cy="5052370"/>
          </a:xfrm>
          <a:prstGeom prst="rect">
            <a:avLst/>
          </a:prstGeom>
        </p:spPr>
      </p:pic>
      <p:pic>
        <p:nvPicPr>
          <p:cNvPr id="7" name="Picture 6">
            <a:extLst>
              <a:ext uri="{FF2B5EF4-FFF2-40B4-BE49-F238E27FC236}">
                <a16:creationId xmlns:a16="http://schemas.microsoft.com/office/drawing/2014/main" id="{7839F9AE-0193-4405-87FF-99915D9EE958}"/>
              </a:ext>
            </a:extLst>
          </p:cNvPr>
          <p:cNvPicPr>
            <a:picLocks noChangeAspect="1"/>
          </p:cNvPicPr>
          <p:nvPr/>
        </p:nvPicPr>
        <p:blipFill>
          <a:blip r:embed="rId4"/>
          <a:stretch>
            <a:fillRect/>
          </a:stretch>
        </p:blipFill>
        <p:spPr>
          <a:xfrm>
            <a:off x="5419892" y="2240955"/>
            <a:ext cx="6600565" cy="4516116"/>
          </a:xfrm>
          <a:prstGeom prst="rect">
            <a:avLst/>
          </a:prstGeom>
        </p:spPr>
      </p:pic>
      <p:sp>
        <p:nvSpPr>
          <p:cNvPr id="8" name="TextBox 7">
            <a:extLst>
              <a:ext uri="{FF2B5EF4-FFF2-40B4-BE49-F238E27FC236}">
                <a16:creationId xmlns:a16="http://schemas.microsoft.com/office/drawing/2014/main" id="{9DBCF9BA-D7D4-4E03-9466-6E89C68C2599}"/>
              </a:ext>
            </a:extLst>
          </p:cNvPr>
          <p:cNvSpPr txBox="1"/>
          <p:nvPr/>
        </p:nvSpPr>
        <p:spPr>
          <a:xfrm>
            <a:off x="5562027" y="1871622"/>
            <a:ext cx="1841851" cy="369332"/>
          </a:xfrm>
          <a:prstGeom prst="rect">
            <a:avLst/>
          </a:prstGeom>
          <a:noFill/>
        </p:spPr>
        <p:txBody>
          <a:bodyPr wrap="none" rtlCol="0">
            <a:spAutoFit/>
          </a:bodyPr>
          <a:lstStyle/>
          <a:p>
            <a:r>
              <a:rPr lang="en-US" dirty="0"/>
              <a:t>Direct assertion :</a:t>
            </a:r>
          </a:p>
        </p:txBody>
      </p:sp>
    </p:spTree>
    <p:extLst>
      <p:ext uri="{BB962C8B-B14F-4D97-AF65-F5344CB8AC3E}">
        <p14:creationId xmlns:p14="http://schemas.microsoft.com/office/powerpoint/2010/main" val="3974517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201A-B4D9-4F8D-B526-C6E0AAC715C1}"/>
              </a:ext>
            </a:extLst>
          </p:cNvPr>
          <p:cNvSpPr>
            <a:spLocks noGrp="1"/>
          </p:cNvSpPr>
          <p:nvPr>
            <p:ph type="title"/>
          </p:nvPr>
        </p:nvSpPr>
        <p:spPr>
          <a:xfrm>
            <a:off x="581192" y="702156"/>
            <a:ext cx="11029616" cy="626312"/>
          </a:xfrm>
        </p:spPr>
        <p:txBody>
          <a:bodyPr/>
          <a:lstStyle/>
          <a:p>
            <a:r>
              <a:rPr lang="en-US" dirty="0"/>
              <a:t>Recursive paths – 1/n</a:t>
            </a:r>
          </a:p>
        </p:txBody>
      </p:sp>
      <p:sp>
        <p:nvSpPr>
          <p:cNvPr id="4" name="TextBox 3">
            <a:extLst>
              <a:ext uri="{FF2B5EF4-FFF2-40B4-BE49-F238E27FC236}">
                <a16:creationId xmlns:a16="http://schemas.microsoft.com/office/drawing/2014/main" id="{D7AA58CA-7F0E-4A68-BA95-4DD0A661BD1F}"/>
              </a:ext>
            </a:extLst>
          </p:cNvPr>
          <p:cNvSpPr txBox="1"/>
          <p:nvPr/>
        </p:nvSpPr>
        <p:spPr>
          <a:xfrm>
            <a:off x="169712" y="1415379"/>
            <a:ext cx="11850745" cy="369332"/>
          </a:xfrm>
          <a:prstGeom prst="rect">
            <a:avLst/>
          </a:prstGeom>
          <a:noFill/>
        </p:spPr>
        <p:txBody>
          <a:bodyPr wrap="none" rtlCol="0">
            <a:spAutoFit/>
          </a:bodyPr>
          <a:lstStyle/>
          <a:p>
            <a:pPr marL="285750" indent="-285750">
              <a:buFont typeface="Arial" panose="020B0604020202020204" pitchFamily="34" charset="0"/>
              <a:buChar char="•"/>
            </a:pPr>
            <a:r>
              <a:rPr lang="en-US" dirty="0"/>
              <a:t>Recursive paths are basically the idea of taking a route number of times, which could be zero or any number of times.</a:t>
            </a:r>
          </a:p>
        </p:txBody>
      </p:sp>
      <p:pic>
        <p:nvPicPr>
          <p:cNvPr id="5" name="Picture 4">
            <a:extLst>
              <a:ext uri="{FF2B5EF4-FFF2-40B4-BE49-F238E27FC236}">
                <a16:creationId xmlns:a16="http://schemas.microsoft.com/office/drawing/2014/main" id="{8188E1A6-CC96-4090-B0B9-2F2F0865B0CD}"/>
              </a:ext>
            </a:extLst>
          </p:cNvPr>
          <p:cNvPicPr>
            <a:picLocks noChangeAspect="1"/>
          </p:cNvPicPr>
          <p:nvPr/>
        </p:nvPicPr>
        <p:blipFill>
          <a:blip r:embed="rId3"/>
          <a:stretch>
            <a:fillRect/>
          </a:stretch>
        </p:blipFill>
        <p:spPr>
          <a:xfrm>
            <a:off x="0" y="1784711"/>
            <a:ext cx="4629150" cy="5052370"/>
          </a:xfrm>
          <a:prstGeom prst="rect">
            <a:avLst/>
          </a:prstGeom>
        </p:spPr>
      </p:pic>
      <p:pic>
        <p:nvPicPr>
          <p:cNvPr id="7" name="Picture 6">
            <a:extLst>
              <a:ext uri="{FF2B5EF4-FFF2-40B4-BE49-F238E27FC236}">
                <a16:creationId xmlns:a16="http://schemas.microsoft.com/office/drawing/2014/main" id="{7839F9AE-0193-4405-87FF-99915D9EE958}"/>
              </a:ext>
            </a:extLst>
          </p:cNvPr>
          <p:cNvPicPr>
            <a:picLocks noChangeAspect="1"/>
          </p:cNvPicPr>
          <p:nvPr/>
        </p:nvPicPr>
        <p:blipFill>
          <a:blip r:embed="rId4"/>
          <a:stretch>
            <a:fillRect/>
          </a:stretch>
        </p:blipFill>
        <p:spPr>
          <a:xfrm>
            <a:off x="5419892" y="2240955"/>
            <a:ext cx="6600565" cy="4516116"/>
          </a:xfrm>
          <a:prstGeom prst="rect">
            <a:avLst/>
          </a:prstGeom>
        </p:spPr>
      </p:pic>
      <p:sp>
        <p:nvSpPr>
          <p:cNvPr id="8" name="TextBox 7">
            <a:extLst>
              <a:ext uri="{FF2B5EF4-FFF2-40B4-BE49-F238E27FC236}">
                <a16:creationId xmlns:a16="http://schemas.microsoft.com/office/drawing/2014/main" id="{9DBCF9BA-D7D4-4E03-9466-6E89C68C2599}"/>
              </a:ext>
            </a:extLst>
          </p:cNvPr>
          <p:cNvSpPr txBox="1"/>
          <p:nvPr/>
        </p:nvSpPr>
        <p:spPr>
          <a:xfrm>
            <a:off x="5562027" y="1871622"/>
            <a:ext cx="1841851" cy="369332"/>
          </a:xfrm>
          <a:prstGeom prst="rect">
            <a:avLst/>
          </a:prstGeom>
          <a:noFill/>
        </p:spPr>
        <p:txBody>
          <a:bodyPr wrap="none" rtlCol="0">
            <a:spAutoFit/>
          </a:bodyPr>
          <a:lstStyle/>
          <a:p>
            <a:r>
              <a:rPr lang="en-US" dirty="0"/>
              <a:t>Direct assertion :</a:t>
            </a:r>
          </a:p>
        </p:txBody>
      </p:sp>
    </p:spTree>
    <p:extLst>
      <p:ext uri="{BB962C8B-B14F-4D97-AF65-F5344CB8AC3E}">
        <p14:creationId xmlns:p14="http://schemas.microsoft.com/office/powerpoint/2010/main" val="129469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6B7F-1CED-4AFB-A5A3-D028D5973790}"/>
              </a:ext>
            </a:extLst>
          </p:cNvPr>
          <p:cNvSpPr>
            <a:spLocks noGrp="1"/>
          </p:cNvSpPr>
          <p:nvPr>
            <p:ph type="title"/>
          </p:nvPr>
        </p:nvSpPr>
        <p:spPr>
          <a:xfrm>
            <a:off x="581192" y="702156"/>
            <a:ext cx="11029616" cy="529485"/>
          </a:xfrm>
        </p:spPr>
        <p:txBody>
          <a:bodyPr>
            <a:normAutofit fontScale="90000"/>
          </a:bodyPr>
          <a:lstStyle/>
          <a:p>
            <a:r>
              <a:rPr lang="en-US" dirty="0"/>
              <a:t>Default IRI and writing RDF triples involving literal values – 4/n</a:t>
            </a:r>
          </a:p>
        </p:txBody>
      </p:sp>
      <p:sp>
        <p:nvSpPr>
          <p:cNvPr id="4" name="TextBox 3">
            <a:extLst>
              <a:ext uri="{FF2B5EF4-FFF2-40B4-BE49-F238E27FC236}">
                <a16:creationId xmlns:a16="http://schemas.microsoft.com/office/drawing/2014/main" id="{D474BE70-79BC-4C71-9E1E-5C7491E78B83}"/>
              </a:ext>
            </a:extLst>
          </p:cNvPr>
          <p:cNvSpPr txBox="1"/>
          <p:nvPr/>
        </p:nvSpPr>
        <p:spPr>
          <a:xfrm>
            <a:off x="102637" y="1408922"/>
            <a:ext cx="10795071" cy="646331"/>
          </a:xfrm>
          <a:prstGeom prst="rect">
            <a:avLst/>
          </a:prstGeom>
          <a:noFill/>
        </p:spPr>
        <p:txBody>
          <a:bodyPr wrap="none" rtlCol="0">
            <a:spAutoFit/>
          </a:bodyPr>
          <a:lstStyle/>
          <a:p>
            <a:r>
              <a:rPr lang="en-US" dirty="0"/>
              <a:t>IRIs written following the convention of URI’s. These IRI’s need not be accessed across web and used only for </a:t>
            </a:r>
          </a:p>
          <a:p>
            <a:r>
              <a:rPr lang="en-US" dirty="0"/>
              <a:t>unique identification.</a:t>
            </a:r>
          </a:p>
        </p:txBody>
      </p:sp>
      <p:pic>
        <p:nvPicPr>
          <p:cNvPr id="6" name="Picture 5">
            <a:extLst>
              <a:ext uri="{FF2B5EF4-FFF2-40B4-BE49-F238E27FC236}">
                <a16:creationId xmlns:a16="http://schemas.microsoft.com/office/drawing/2014/main" id="{1CCEE843-DDE6-44F1-857F-E5E61E6B02EB}"/>
              </a:ext>
            </a:extLst>
          </p:cNvPr>
          <p:cNvPicPr>
            <a:picLocks noChangeAspect="1"/>
          </p:cNvPicPr>
          <p:nvPr/>
        </p:nvPicPr>
        <p:blipFill>
          <a:blip r:embed="rId2"/>
          <a:stretch>
            <a:fillRect/>
          </a:stretch>
        </p:blipFill>
        <p:spPr>
          <a:xfrm>
            <a:off x="102637" y="2279169"/>
            <a:ext cx="9944100" cy="3876675"/>
          </a:xfrm>
          <a:prstGeom prst="rect">
            <a:avLst/>
          </a:prstGeom>
        </p:spPr>
      </p:pic>
    </p:spTree>
    <p:extLst>
      <p:ext uri="{BB962C8B-B14F-4D97-AF65-F5344CB8AC3E}">
        <p14:creationId xmlns:p14="http://schemas.microsoft.com/office/powerpoint/2010/main" val="1634616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201A-B4D9-4F8D-B526-C6E0AAC715C1}"/>
              </a:ext>
            </a:extLst>
          </p:cNvPr>
          <p:cNvSpPr>
            <a:spLocks noGrp="1"/>
          </p:cNvSpPr>
          <p:nvPr>
            <p:ph type="title"/>
          </p:nvPr>
        </p:nvSpPr>
        <p:spPr>
          <a:xfrm>
            <a:off x="581192" y="702156"/>
            <a:ext cx="11029616" cy="626312"/>
          </a:xfrm>
        </p:spPr>
        <p:txBody>
          <a:bodyPr/>
          <a:lstStyle/>
          <a:p>
            <a:r>
              <a:rPr lang="en-US" dirty="0"/>
              <a:t>Recursive paths – 2/n</a:t>
            </a:r>
          </a:p>
        </p:txBody>
      </p:sp>
      <p:sp>
        <p:nvSpPr>
          <p:cNvPr id="3" name="TextBox 2">
            <a:extLst>
              <a:ext uri="{FF2B5EF4-FFF2-40B4-BE49-F238E27FC236}">
                <a16:creationId xmlns:a16="http://schemas.microsoft.com/office/drawing/2014/main" id="{CD02EE84-22F2-420D-B446-8973DFFA1FB0}"/>
              </a:ext>
            </a:extLst>
          </p:cNvPr>
          <p:cNvSpPr txBox="1"/>
          <p:nvPr/>
        </p:nvSpPr>
        <p:spPr>
          <a:xfrm>
            <a:off x="327804" y="1255945"/>
            <a:ext cx="8673080" cy="646331"/>
          </a:xfrm>
          <a:prstGeom prst="rect">
            <a:avLst/>
          </a:prstGeom>
          <a:noFill/>
        </p:spPr>
        <p:txBody>
          <a:bodyPr wrap="none" rtlCol="0">
            <a:spAutoFit/>
          </a:bodyPr>
          <a:lstStyle/>
          <a:p>
            <a:r>
              <a:rPr lang="en-US" dirty="0"/>
              <a:t>To capture the idea of zero or more occurrences  of knows, we use wildcard, so the star.</a:t>
            </a:r>
          </a:p>
          <a:p>
            <a:r>
              <a:rPr lang="en-US" dirty="0"/>
              <a:t>Having </a:t>
            </a:r>
            <a:r>
              <a:rPr lang="en-US" dirty="0" err="1"/>
              <a:t>Taz</a:t>
            </a:r>
            <a:r>
              <a:rPr lang="en-US" dirty="0"/>
              <a:t> is little misleading to the </a:t>
            </a:r>
            <a:r>
              <a:rPr lang="en-US" dirty="0" err="1"/>
              <a:t>enduser</a:t>
            </a:r>
            <a:r>
              <a:rPr lang="en-US" dirty="0"/>
              <a:t>.</a:t>
            </a:r>
          </a:p>
        </p:txBody>
      </p:sp>
      <p:pic>
        <p:nvPicPr>
          <p:cNvPr id="6" name="Picture 5">
            <a:extLst>
              <a:ext uri="{FF2B5EF4-FFF2-40B4-BE49-F238E27FC236}">
                <a16:creationId xmlns:a16="http://schemas.microsoft.com/office/drawing/2014/main" id="{F4DD3FC2-3558-4C1A-BF8B-967DA4669894}"/>
              </a:ext>
            </a:extLst>
          </p:cNvPr>
          <p:cNvPicPr>
            <a:picLocks noChangeAspect="1"/>
          </p:cNvPicPr>
          <p:nvPr/>
        </p:nvPicPr>
        <p:blipFill>
          <a:blip r:embed="rId3"/>
          <a:stretch>
            <a:fillRect/>
          </a:stretch>
        </p:blipFill>
        <p:spPr>
          <a:xfrm>
            <a:off x="0" y="2011680"/>
            <a:ext cx="8429625" cy="4846320"/>
          </a:xfrm>
          <a:prstGeom prst="rect">
            <a:avLst/>
          </a:prstGeom>
        </p:spPr>
      </p:pic>
    </p:spTree>
    <p:extLst>
      <p:ext uri="{BB962C8B-B14F-4D97-AF65-F5344CB8AC3E}">
        <p14:creationId xmlns:p14="http://schemas.microsoft.com/office/powerpoint/2010/main" val="1457673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201A-B4D9-4F8D-B526-C6E0AAC715C1}"/>
              </a:ext>
            </a:extLst>
          </p:cNvPr>
          <p:cNvSpPr>
            <a:spLocks noGrp="1"/>
          </p:cNvSpPr>
          <p:nvPr>
            <p:ph type="title"/>
          </p:nvPr>
        </p:nvSpPr>
        <p:spPr>
          <a:xfrm>
            <a:off x="581192" y="702156"/>
            <a:ext cx="11029616" cy="626312"/>
          </a:xfrm>
        </p:spPr>
        <p:txBody>
          <a:bodyPr/>
          <a:lstStyle/>
          <a:p>
            <a:r>
              <a:rPr lang="en-US" dirty="0"/>
              <a:t>Recursive paths – 3/n</a:t>
            </a:r>
          </a:p>
        </p:txBody>
      </p:sp>
      <p:sp>
        <p:nvSpPr>
          <p:cNvPr id="3" name="TextBox 2">
            <a:extLst>
              <a:ext uri="{FF2B5EF4-FFF2-40B4-BE49-F238E27FC236}">
                <a16:creationId xmlns:a16="http://schemas.microsoft.com/office/drawing/2014/main" id="{CD02EE84-22F2-420D-B446-8973DFFA1FB0}"/>
              </a:ext>
            </a:extLst>
          </p:cNvPr>
          <p:cNvSpPr txBox="1"/>
          <p:nvPr/>
        </p:nvSpPr>
        <p:spPr>
          <a:xfrm>
            <a:off x="327804" y="1255945"/>
            <a:ext cx="5523050" cy="369332"/>
          </a:xfrm>
          <a:prstGeom prst="rect">
            <a:avLst/>
          </a:prstGeom>
          <a:noFill/>
        </p:spPr>
        <p:txBody>
          <a:bodyPr wrap="none" rtlCol="0">
            <a:spAutoFit/>
          </a:bodyPr>
          <a:lstStyle/>
          <a:p>
            <a:r>
              <a:rPr lang="en-US" dirty="0"/>
              <a:t>Having </a:t>
            </a:r>
            <a:r>
              <a:rPr lang="en-US" dirty="0" err="1"/>
              <a:t>Taz</a:t>
            </a:r>
            <a:r>
              <a:rPr lang="en-US" dirty="0"/>
              <a:t> is little misleading to the </a:t>
            </a:r>
            <a:r>
              <a:rPr lang="en-US" dirty="0" err="1"/>
              <a:t>enduser</a:t>
            </a:r>
            <a:r>
              <a:rPr lang="en-US" dirty="0"/>
              <a:t>. So, use +</a:t>
            </a:r>
          </a:p>
        </p:txBody>
      </p:sp>
      <p:pic>
        <p:nvPicPr>
          <p:cNvPr id="4" name="Picture 3">
            <a:extLst>
              <a:ext uri="{FF2B5EF4-FFF2-40B4-BE49-F238E27FC236}">
                <a16:creationId xmlns:a16="http://schemas.microsoft.com/office/drawing/2014/main" id="{0C3587C8-A635-43AF-9C0C-67823BC91FF0}"/>
              </a:ext>
            </a:extLst>
          </p:cNvPr>
          <p:cNvPicPr>
            <a:picLocks noChangeAspect="1"/>
          </p:cNvPicPr>
          <p:nvPr/>
        </p:nvPicPr>
        <p:blipFill>
          <a:blip r:embed="rId3"/>
          <a:stretch>
            <a:fillRect/>
          </a:stretch>
        </p:blipFill>
        <p:spPr>
          <a:xfrm>
            <a:off x="179832" y="1625276"/>
            <a:ext cx="9820656" cy="5152713"/>
          </a:xfrm>
          <a:prstGeom prst="rect">
            <a:avLst/>
          </a:prstGeom>
        </p:spPr>
      </p:pic>
    </p:spTree>
    <p:extLst>
      <p:ext uri="{BB962C8B-B14F-4D97-AF65-F5344CB8AC3E}">
        <p14:creationId xmlns:p14="http://schemas.microsoft.com/office/powerpoint/2010/main" val="1455018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ABD7-E2AD-412A-85B5-CAFCAFDB88AF}"/>
              </a:ext>
            </a:extLst>
          </p:cNvPr>
          <p:cNvSpPr>
            <a:spLocks noGrp="1"/>
          </p:cNvSpPr>
          <p:nvPr>
            <p:ph type="title"/>
          </p:nvPr>
        </p:nvSpPr>
        <p:spPr>
          <a:xfrm>
            <a:off x="581192" y="702156"/>
            <a:ext cx="11029616" cy="726594"/>
          </a:xfrm>
        </p:spPr>
        <p:txBody>
          <a:bodyPr/>
          <a:lstStyle/>
          <a:p>
            <a:r>
              <a:rPr lang="en-US" dirty="0"/>
              <a:t>List possible path – 1/n</a:t>
            </a:r>
          </a:p>
        </p:txBody>
      </p:sp>
      <p:pic>
        <p:nvPicPr>
          <p:cNvPr id="4" name="Picture 3">
            <a:extLst>
              <a:ext uri="{FF2B5EF4-FFF2-40B4-BE49-F238E27FC236}">
                <a16:creationId xmlns:a16="http://schemas.microsoft.com/office/drawing/2014/main" id="{93C46144-2607-4415-A37F-129EC29CFE9C}"/>
              </a:ext>
            </a:extLst>
          </p:cNvPr>
          <p:cNvPicPr>
            <a:picLocks noChangeAspect="1"/>
          </p:cNvPicPr>
          <p:nvPr/>
        </p:nvPicPr>
        <p:blipFill>
          <a:blip r:embed="rId2"/>
          <a:stretch>
            <a:fillRect/>
          </a:stretch>
        </p:blipFill>
        <p:spPr>
          <a:xfrm>
            <a:off x="0" y="1958102"/>
            <a:ext cx="12192000" cy="4559873"/>
          </a:xfrm>
          <a:prstGeom prst="rect">
            <a:avLst/>
          </a:prstGeom>
        </p:spPr>
      </p:pic>
      <p:sp>
        <p:nvSpPr>
          <p:cNvPr id="5" name="TextBox 4">
            <a:extLst>
              <a:ext uri="{FF2B5EF4-FFF2-40B4-BE49-F238E27FC236}">
                <a16:creationId xmlns:a16="http://schemas.microsoft.com/office/drawing/2014/main" id="{B07C685A-515E-48AE-9B1C-4BA7E3AE5277}"/>
              </a:ext>
            </a:extLst>
          </p:cNvPr>
          <p:cNvSpPr txBox="1"/>
          <p:nvPr/>
        </p:nvSpPr>
        <p:spPr>
          <a:xfrm>
            <a:off x="478322" y="1588770"/>
            <a:ext cx="6550319" cy="369332"/>
          </a:xfrm>
          <a:prstGeom prst="rect">
            <a:avLst/>
          </a:prstGeom>
          <a:noFill/>
        </p:spPr>
        <p:txBody>
          <a:bodyPr wrap="none" rtlCol="0">
            <a:spAutoFit/>
          </a:bodyPr>
          <a:lstStyle/>
          <a:p>
            <a:r>
              <a:rPr lang="en-US" dirty="0"/>
              <a:t>https://www.w3.org/TR/sparql11-property-paths/#path-language</a:t>
            </a:r>
          </a:p>
        </p:txBody>
      </p:sp>
    </p:spTree>
    <p:extLst>
      <p:ext uri="{BB962C8B-B14F-4D97-AF65-F5344CB8AC3E}">
        <p14:creationId xmlns:p14="http://schemas.microsoft.com/office/powerpoint/2010/main" val="30012955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ABD7-E2AD-412A-85B5-CAFCAFDB88AF}"/>
              </a:ext>
            </a:extLst>
          </p:cNvPr>
          <p:cNvSpPr>
            <a:spLocks noGrp="1"/>
          </p:cNvSpPr>
          <p:nvPr>
            <p:ph type="title"/>
          </p:nvPr>
        </p:nvSpPr>
        <p:spPr>
          <a:xfrm>
            <a:off x="581192" y="702156"/>
            <a:ext cx="11029616" cy="726594"/>
          </a:xfrm>
        </p:spPr>
        <p:txBody>
          <a:bodyPr/>
          <a:lstStyle/>
          <a:p>
            <a:r>
              <a:rPr lang="en-US" dirty="0"/>
              <a:t>List possible path – 2/n</a:t>
            </a:r>
          </a:p>
        </p:txBody>
      </p:sp>
      <p:sp>
        <p:nvSpPr>
          <p:cNvPr id="5" name="TextBox 4">
            <a:extLst>
              <a:ext uri="{FF2B5EF4-FFF2-40B4-BE49-F238E27FC236}">
                <a16:creationId xmlns:a16="http://schemas.microsoft.com/office/drawing/2014/main" id="{B07C685A-515E-48AE-9B1C-4BA7E3AE5277}"/>
              </a:ext>
            </a:extLst>
          </p:cNvPr>
          <p:cNvSpPr txBox="1"/>
          <p:nvPr/>
        </p:nvSpPr>
        <p:spPr>
          <a:xfrm>
            <a:off x="478322" y="1588770"/>
            <a:ext cx="6550319" cy="369332"/>
          </a:xfrm>
          <a:prstGeom prst="rect">
            <a:avLst/>
          </a:prstGeom>
          <a:noFill/>
        </p:spPr>
        <p:txBody>
          <a:bodyPr wrap="none" rtlCol="0">
            <a:spAutoFit/>
          </a:bodyPr>
          <a:lstStyle/>
          <a:p>
            <a:r>
              <a:rPr lang="en-US" dirty="0"/>
              <a:t>https://www.w3.org/TR/sparql11-property-paths/#path-language</a:t>
            </a:r>
          </a:p>
        </p:txBody>
      </p:sp>
      <p:pic>
        <p:nvPicPr>
          <p:cNvPr id="3" name="Picture 2">
            <a:extLst>
              <a:ext uri="{FF2B5EF4-FFF2-40B4-BE49-F238E27FC236}">
                <a16:creationId xmlns:a16="http://schemas.microsoft.com/office/drawing/2014/main" id="{84E148FD-60E8-44CF-AAD4-2AEA74820E13}"/>
              </a:ext>
            </a:extLst>
          </p:cNvPr>
          <p:cNvPicPr>
            <a:picLocks noChangeAspect="1"/>
          </p:cNvPicPr>
          <p:nvPr/>
        </p:nvPicPr>
        <p:blipFill>
          <a:blip r:embed="rId3"/>
          <a:stretch>
            <a:fillRect/>
          </a:stretch>
        </p:blipFill>
        <p:spPr>
          <a:xfrm>
            <a:off x="0" y="2118122"/>
            <a:ext cx="6462639" cy="4739878"/>
          </a:xfrm>
          <a:prstGeom prst="rect">
            <a:avLst/>
          </a:prstGeom>
        </p:spPr>
      </p:pic>
    </p:spTree>
    <p:extLst>
      <p:ext uri="{BB962C8B-B14F-4D97-AF65-F5344CB8AC3E}">
        <p14:creationId xmlns:p14="http://schemas.microsoft.com/office/powerpoint/2010/main" val="35194342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A7E2-02A1-4E8D-BB70-ED3A3332EAFF}"/>
              </a:ext>
            </a:extLst>
          </p:cNvPr>
          <p:cNvSpPr>
            <a:spLocks noGrp="1"/>
          </p:cNvSpPr>
          <p:nvPr>
            <p:ph type="title"/>
          </p:nvPr>
        </p:nvSpPr>
        <p:spPr>
          <a:xfrm>
            <a:off x="581192" y="702156"/>
            <a:ext cx="11029616" cy="623724"/>
          </a:xfrm>
        </p:spPr>
        <p:txBody>
          <a:bodyPr/>
          <a:lstStyle/>
          <a:p>
            <a:r>
              <a:rPr lang="en-US" dirty="0"/>
              <a:t>ACTIVITY </a:t>
            </a:r>
          </a:p>
        </p:txBody>
      </p:sp>
      <p:pic>
        <p:nvPicPr>
          <p:cNvPr id="4" name="Picture 3">
            <a:extLst>
              <a:ext uri="{FF2B5EF4-FFF2-40B4-BE49-F238E27FC236}">
                <a16:creationId xmlns:a16="http://schemas.microsoft.com/office/drawing/2014/main" id="{37584BB2-177D-4430-ACBD-804AD353F22F}"/>
              </a:ext>
            </a:extLst>
          </p:cNvPr>
          <p:cNvPicPr>
            <a:picLocks noChangeAspect="1"/>
          </p:cNvPicPr>
          <p:nvPr/>
        </p:nvPicPr>
        <p:blipFill>
          <a:blip r:embed="rId3"/>
          <a:stretch>
            <a:fillRect/>
          </a:stretch>
        </p:blipFill>
        <p:spPr>
          <a:xfrm>
            <a:off x="5806440" y="834390"/>
            <a:ext cx="6304935" cy="5909310"/>
          </a:xfrm>
          <a:prstGeom prst="rect">
            <a:avLst/>
          </a:prstGeom>
        </p:spPr>
      </p:pic>
      <p:pic>
        <p:nvPicPr>
          <p:cNvPr id="5" name="Picture 4">
            <a:extLst>
              <a:ext uri="{FF2B5EF4-FFF2-40B4-BE49-F238E27FC236}">
                <a16:creationId xmlns:a16="http://schemas.microsoft.com/office/drawing/2014/main" id="{EDA5316E-AF35-4891-9AFF-D318AEF39FC3}"/>
              </a:ext>
            </a:extLst>
          </p:cNvPr>
          <p:cNvPicPr>
            <a:picLocks noChangeAspect="1"/>
          </p:cNvPicPr>
          <p:nvPr/>
        </p:nvPicPr>
        <p:blipFill>
          <a:blip r:embed="rId4"/>
          <a:stretch>
            <a:fillRect/>
          </a:stretch>
        </p:blipFill>
        <p:spPr>
          <a:xfrm>
            <a:off x="299085" y="1612582"/>
            <a:ext cx="5238750" cy="3838575"/>
          </a:xfrm>
          <a:prstGeom prst="rect">
            <a:avLst/>
          </a:prstGeom>
        </p:spPr>
      </p:pic>
    </p:spTree>
    <p:extLst>
      <p:ext uri="{BB962C8B-B14F-4D97-AF65-F5344CB8AC3E}">
        <p14:creationId xmlns:p14="http://schemas.microsoft.com/office/powerpoint/2010/main" val="21954536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2CA0-1391-4B3F-B71F-F7C2EE8E8810}"/>
              </a:ext>
            </a:extLst>
          </p:cNvPr>
          <p:cNvSpPr>
            <a:spLocks noGrp="1"/>
          </p:cNvSpPr>
          <p:nvPr>
            <p:ph type="title"/>
          </p:nvPr>
        </p:nvSpPr>
        <p:spPr>
          <a:xfrm>
            <a:off x="581192" y="702156"/>
            <a:ext cx="11029616" cy="505542"/>
          </a:xfrm>
        </p:spPr>
        <p:txBody>
          <a:bodyPr>
            <a:normAutofit fontScale="90000"/>
          </a:bodyPr>
          <a:lstStyle/>
          <a:p>
            <a:r>
              <a:rPr lang="en-US" dirty="0"/>
              <a:t>SPARQL Operations - INSERT</a:t>
            </a:r>
          </a:p>
        </p:txBody>
      </p:sp>
      <p:sp>
        <p:nvSpPr>
          <p:cNvPr id="4" name="TextBox 3">
            <a:extLst>
              <a:ext uri="{FF2B5EF4-FFF2-40B4-BE49-F238E27FC236}">
                <a16:creationId xmlns:a16="http://schemas.microsoft.com/office/drawing/2014/main" id="{DF72E12E-6336-4EC8-B284-F614CA969CF2}"/>
              </a:ext>
            </a:extLst>
          </p:cNvPr>
          <p:cNvSpPr txBox="1"/>
          <p:nvPr/>
        </p:nvSpPr>
        <p:spPr>
          <a:xfrm>
            <a:off x="431968" y="1368149"/>
            <a:ext cx="5857822" cy="369332"/>
          </a:xfrm>
          <a:prstGeom prst="rect">
            <a:avLst/>
          </a:prstGeom>
          <a:noFill/>
        </p:spPr>
        <p:txBody>
          <a:bodyPr wrap="none" rtlCol="0">
            <a:spAutoFit/>
          </a:bodyPr>
          <a:lstStyle/>
          <a:p>
            <a:r>
              <a:rPr lang="en-US" dirty="0"/>
              <a:t>SPARQL Operations :  Create, update and delete RDF data.</a:t>
            </a:r>
          </a:p>
        </p:txBody>
      </p:sp>
      <p:pic>
        <p:nvPicPr>
          <p:cNvPr id="6" name="Picture 5">
            <a:extLst>
              <a:ext uri="{FF2B5EF4-FFF2-40B4-BE49-F238E27FC236}">
                <a16:creationId xmlns:a16="http://schemas.microsoft.com/office/drawing/2014/main" id="{39278A13-BBFB-45AC-BE74-0392F9879EFC}"/>
              </a:ext>
            </a:extLst>
          </p:cNvPr>
          <p:cNvPicPr>
            <a:picLocks noChangeAspect="1"/>
          </p:cNvPicPr>
          <p:nvPr/>
        </p:nvPicPr>
        <p:blipFill>
          <a:blip r:embed="rId3"/>
          <a:stretch>
            <a:fillRect/>
          </a:stretch>
        </p:blipFill>
        <p:spPr>
          <a:xfrm>
            <a:off x="0" y="1737480"/>
            <a:ext cx="6760723" cy="5120519"/>
          </a:xfrm>
          <a:prstGeom prst="rect">
            <a:avLst/>
          </a:prstGeom>
        </p:spPr>
      </p:pic>
    </p:spTree>
    <p:extLst>
      <p:ext uri="{BB962C8B-B14F-4D97-AF65-F5344CB8AC3E}">
        <p14:creationId xmlns:p14="http://schemas.microsoft.com/office/powerpoint/2010/main" val="4001338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76C3-04A3-4FB7-9B4A-2BCAE6D20971}"/>
              </a:ext>
            </a:extLst>
          </p:cNvPr>
          <p:cNvSpPr>
            <a:spLocks noGrp="1"/>
          </p:cNvSpPr>
          <p:nvPr>
            <p:ph type="title"/>
          </p:nvPr>
        </p:nvSpPr>
        <p:spPr>
          <a:xfrm>
            <a:off x="581192" y="702156"/>
            <a:ext cx="11029616" cy="612294"/>
          </a:xfrm>
        </p:spPr>
        <p:txBody>
          <a:bodyPr/>
          <a:lstStyle/>
          <a:p>
            <a:r>
              <a:rPr lang="en-US" dirty="0"/>
              <a:t>SPARQL Operations – Delete</a:t>
            </a:r>
          </a:p>
        </p:txBody>
      </p:sp>
      <p:pic>
        <p:nvPicPr>
          <p:cNvPr id="4" name="Picture 3">
            <a:extLst>
              <a:ext uri="{FF2B5EF4-FFF2-40B4-BE49-F238E27FC236}">
                <a16:creationId xmlns:a16="http://schemas.microsoft.com/office/drawing/2014/main" id="{75408D6B-90F7-43D0-94AF-C6EA256354FE}"/>
              </a:ext>
            </a:extLst>
          </p:cNvPr>
          <p:cNvPicPr>
            <a:picLocks noChangeAspect="1"/>
          </p:cNvPicPr>
          <p:nvPr/>
        </p:nvPicPr>
        <p:blipFill>
          <a:blip r:embed="rId3"/>
          <a:stretch>
            <a:fillRect/>
          </a:stretch>
        </p:blipFill>
        <p:spPr>
          <a:xfrm>
            <a:off x="0" y="1314450"/>
            <a:ext cx="7219950" cy="5451157"/>
          </a:xfrm>
          <a:prstGeom prst="rect">
            <a:avLst/>
          </a:prstGeom>
        </p:spPr>
      </p:pic>
    </p:spTree>
    <p:extLst>
      <p:ext uri="{BB962C8B-B14F-4D97-AF65-F5344CB8AC3E}">
        <p14:creationId xmlns:p14="http://schemas.microsoft.com/office/powerpoint/2010/main" val="1892759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44DD-C358-496E-BE0E-EFFA909DBE87}"/>
              </a:ext>
            </a:extLst>
          </p:cNvPr>
          <p:cNvSpPr>
            <a:spLocks noGrp="1"/>
          </p:cNvSpPr>
          <p:nvPr>
            <p:ph type="title"/>
          </p:nvPr>
        </p:nvSpPr>
        <p:spPr>
          <a:xfrm>
            <a:off x="581192" y="702156"/>
            <a:ext cx="11029616" cy="600864"/>
          </a:xfrm>
        </p:spPr>
        <p:txBody>
          <a:bodyPr/>
          <a:lstStyle/>
          <a:p>
            <a:r>
              <a:rPr lang="en-US" dirty="0"/>
              <a:t>SPARQL Operations – INSERT data based on graph patterns</a:t>
            </a:r>
          </a:p>
        </p:txBody>
      </p:sp>
      <p:pic>
        <p:nvPicPr>
          <p:cNvPr id="4" name="Picture 3">
            <a:extLst>
              <a:ext uri="{FF2B5EF4-FFF2-40B4-BE49-F238E27FC236}">
                <a16:creationId xmlns:a16="http://schemas.microsoft.com/office/drawing/2014/main" id="{3DB96D65-683A-4667-8BAC-DCE9916427C1}"/>
              </a:ext>
            </a:extLst>
          </p:cNvPr>
          <p:cNvPicPr>
            <a:picLocks noChangeAspect="1"/>
          </p:cNvPicPr>
          <p:nvPr/>
        </p:nvPicPr>
        <p:blipFill>
          <a:blip r:embed="rId3"/>
          <a:stretch>
            <a:fillRect/>
          </a:stretch>
        </p:blipFill>
        <p:spPr>
          <a:xfrm>
            <a:off x="0" y="1303020"/>
            <a:ext cx="7296328" cy="5554980"/>
          </a:xfrm>
          <a:prstGeom prst="rect">
            <a:avLst/>
          </a:prstGeom>
        </p:spPr>
      </p:pic>
      <p:sp>
        <p:nvSpPr>
          <p:cNvPr id="5" name="TextBox 4">
            <a:extLst>
              <a:ext uri="{FF2B5EF4-FFF2-40B4-BE49-F238E27FC236}">
                <a16:creationId xmlns:a16="http://schemas.microsoft.com/office/drawing/2014/main" id="{153C7213-5CA7-45D1-A0D0-051106C38528}"/>
              </a:ext>
            </a:extLst>
          </p:cNvPr>
          <p:cNvSpPr txBox="1"/>
          <p:nvPr/>
        </p:nvSpPr>
        <p:spPr>
          <a:xfrm>
            <a:off x="7840980" y="1463040"/>
            <a:ext cx="3223768" cy="923330"/>
          </a:xfrm>
          <a:prstGeom prst="rect">
            <a:avLst/>
          </a:prstGeom>
          <a:noFill/>
        </p:spPr>
        <p:txBody>
          <a:bodyPr wrap="none" rtlCol="0">
            <a:spAutoFit/>
          </a:bodyPr>
          <a:lstStyle/>
          <a:p>
            <a:r>
              <a:rPr lang="en-US" dirty="0"/>
              <a:t>They are important for building </a:t>
            </a:r>
          </a:p>
          <a:p>
            <a:r>
              <a:rPr lang="en-US" dirty="0"/>
              <a:t>Knowledge graph rules.</a:t>
            </a:r>
          </a:p>
          <a:p>
            <a:r>
              <a:rPr lang="en-US" dirty="0"/>
              <a:t>Make inferences.</a:t>
            </a:r>
          </a:p>
        </p:txBody>
      </p:sp>
    </p:spTree>
    <p:extLst>
      <p:ext uri="{BB962C8B-B14F-4D97-AF65-F5344CB8AC3E}">
        <p14:creationId xmlns:p14="http://schemas.microsoft.com/office/powerpoint/2010/main" val="2849341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23C-8B33-4E9D-85DD-D65DD4429434}"/>
              </a:ext>
            </a:extLst>
          </p:cNvPr>
          <p:cNvSpPr>
            <a:spLocks noGrp="1"/>
          </p:cNvSpPr>
          <p:nvPr>
            <p:ph type="title"/>
          </p:nvPr>
        </p:nvSpPr>
        <p:spPr>
          <a:xfrm>
            <a:off x="581192" y="702156"/>
            <a:ext cx="11029616" cy="520854"/>
          </a:xfrm>
        </p:spPr>
        <p:txBody>
          <a:bodyPr/>
          <a:lstStyle/>
          <a:p>
            <a:r>
              <a:rPr lang="en-US" dirty="0"/>
              <a:t>ACTIVITY – 1/n</a:t>
            </a:r>
          </a:p>
        </p:txBody>
      </p:sp>
      <p:pic>
        <p:nvPicPr>
          <p:cNvPr id="4" name="Picture 3">
            <a:extLst>
              <a:ext uri="{FF2B5EF4-FFF2-40B4-BE49-F238E27FC236}">
                <a16:creationId xmlns:a16="http://schemas.microsoft.com/office/drawing/2014/main" id="{3710A122-7F4B-4EDF-8EAF-76442D563251}"/>
              </a:ext>
            </a:extLst>
          </p:cNvPr>
          <p:cNvPicPr>
            <a:picLocks noChangeAspect="1"/>
          </p:cNvPicPr>
          <p:nvPr/>
        </p:nvPicPr>
        <p:blipFill>
          <a:blip r:embed="rId3"/>
          <a:stretch>
            <a:fillRect/>
          </a:stretch>
        </p:blipFill>
        <p:spPr>
          <a:xfrm>
            <a:off x="0" y="1223010"/>
            <a:ext cx="5286375" cy="3248025"/>
          </a:xfrm>
          <a:prstGeom prst="rect">
            <a:avLst/>
          </a:prstGeom>
        </p:spPr>
      </p:pic>
      <p:pic>
        <p:nvPicPr>
          <p:cNvPr id="5" name="Picture 4">
            <a:extLst>
              <a:ext uri="{FF2B5EF4-FFF2-40B4-BE49-F238E27FC236}">
                <a16:creationId xmlns:a16="http://schemas.microsoft.com/office/drawing/2014/main" id="{9E57D964-F547-4CC1-9FEB-F2841529DAF9}"/>
              </a:ext>
            </a:extLst>
          </p:cNvPr>
          <p:cNvPicPr>
            <a:picLocks noChangeAspect="1"/>
          </p:cNvPicPr>
          <p:nvPr/>
        </p:nvPicPr>
        <p:blipFill>
          <a:blip r:embed="rId4"/>
          <a:stretch>
            <a:fillRect/>
          </a:stretch>
        </p:blipFill>
        <p:spPr>
          <a:xfrm>
            <a:off x="5666502" y="0"/>
            <a:ext cx="6135678" cy="6858000"/>
          </a:xfrm>
          <a:prstGeom prst="rect">
            <a:avLst/>
          </a:prstGeom>
        </p:spPr>
      </p:pic>
    </p:spTree>
    <p:extLst>
      <p:ext uri="{BB962C8B-B14F-4D97-AF65-F5344CB8AC3E}">
        <p14:creationId xmlns:p14="http://schemas.microsoft.com/office/powerpoint/2010/main" val="1319115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23C-8B33-4E9D-85DD-D65DD4429434}"/>
              </a:ext>
            </a:extLst>
          </p:cNvPr>
          <p:cNvSpPr>
            <a:spLocks noGrp="1"/>
          </p:cNvSpPr>
          <p:nvPr>
            <p:ph type="title"/>
          </p:nvPr>
        </p:nvSpPr>
        <p:spPr>
          <a:xfrm>
            <a:off x="581192" y="702156"/>
            <a:ext cx="11029616" cy="520854"/>
          </a:xfrm>
        </p:spPr>
        <p:txBody>
          <a:bodyPr/>
          <a:lstStyle/>
          <a:p>
            <a:r>
              <a:rPr lang="en-US" dirty="0"/>
              <a:t>ACTIVITY – 2/n</a:t>
            </a:r>
          </a:p>
        </p:txBody>
      </p:sp>
      <p:pic>
        <p:nvPicPr>
          <p:cNvPr id="4" name="Picture 3">
            <a:extLst>
              <a:ext uri="{FF2B5EF4-FFF2-40B4-BE49-F238E27FC236}">
                <a16:creationId xmlns:a16="http://schemas.microsoft.com/office/drawing/2014/main" id="{3710A122-7F4B-4EDF-8EAF-76442D563251}"/>
              </a:ext>
            </a:extLst>
          </p:cNvPr>
          <p:cNvPicPr>
            <a:picLocks noChangeAspect="1"/>
          </p:cNvPicPr>
          <p:nvPr/>
        </p:nvPicPr>
        <p:blipFill>
          <a:blip r:embed="rId3"/>
          <a:stretch>
            <a:fillRect/>
          </a:stretch>
        </p:blipFill>
        <p:spPr>
          <a:xfrm>
            <a:off x="0" y="1223010"/>
            <a:ext cx="5286375" cy="3248025"/>
          </a:xfrm>
          <a:prstGeom prst="rect">
            <a:avLst/>
          </a:prstGeom>
        </p:spPr>
      </p:pic>
      <p:pic>
        <p:nvPicPr>
          <p:cNvPr id="3" name="Picture 2">
            <a:extLst>
              <a:ext uri="{FF2B5EF4-FFF2-40B4-BE49-F238E27FC236}">
                <a16:creationId xmlns:a16="http://schemas.microsoft.com/office/drawing/2014/main" id="{3D9375B9-F3C4-406A-8813-AEE6CF015FAC}"/>
              </a:ext>
            </a:extLst>
          </p:cNvPr>
          <p:cNvPicPr>
            <a:picLocks noChangeAspect="1"/>
          </p:cNvPicPr>
          <p:nvPr/>
        </p:nvPicPr>
        <p:blipFill>
          <a:blip r:embed="rId4"/>
          <a:stretch>
            <a:fillRect/>
          </a:stretch>
        </p:blipFill>
        <p:spPr>
          <a:xfrm>
            <a:off x="5440423" y="-240030"/>
            <a:ext cx="6016336" cy="6858000"/>
          </a:xfrm>
          <a:prstGeom prst="rect">
            <a:avLst/>
          </a:prstGeom>
        </p:spPr>
      </p:pic>
    </p:spTree>
    <p:extLst>
      <p:ext uri="{BB962C8B-B14F-4D97-AF65-F5344CB8AC3E}">
        <p14:creationId xmlns:p14="http://schemas.microsoft.com/office/powerpoint/2010/main" val="106373538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{62A3E983-E1C6-49AF-BF19-043B6362822D}tf33552983_win32</Template>
  <TotalTime>3035</TotalTime>
  <Words>10232</Words>
  <Application>Microsoft Office PowerPoint</Application>
  <PresentationFormat>Widescreen</PresentationFormat>
  <Paragraphs>1499</Paragraphs>
  <Slides>116</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Franklin Gothic Book</vt:lpstr>
      <vt:lpstr>Franklin Gothic Demi</vt:lpstr>
      <vt:lpstr>sf pro text</vt:lpstr>
      <vt:lpstr>Wingdings 2</vt:lpstr>
      <vt:lpstr>DividendVTI</vt:lpstr>
      <vt:lpstr>RDF and Sparql essentials</vt:lpstr>
      <vt:lpstr>Blazegraph</vt:lpstr>
      <vt:lpstr>Getting started</vt:lpstr>
      <vt:lpstr>Quick start – 1/2</vt:lpstr>
      <vt:lpstr>Quick start – 2/2</vt:lpstr>
      <vt:lpstr>Default IRI and writing RDF triples involving literal values – 1/n</vt:lpstr>
      <vt:lpstr>Default IRI and writing RDF triples involving literal values – 2/n</vt:lpstr>
      <vt:lpstr>Default IRI and writing RDF triples involving literal values – 3/n</vt:lpstr>
      <vt:lpstr>Default IRI and writing RDF triples involving literal values – 4/n</vt:lpstr>
      <vt:lpstr>Default IRI and writing RDF triples involving literal values – 5/n</vt:lpstr>
      <vt:lpstr>Default IRI and writing RDF triples involving literal values – 6/n</vt:lpstr>
      <vt:lpstr>Default IRI and writing RDF triples involving literal values – 7/n</vt:lpstr>
      <vt:lpstr>Default IRI and writing RDF triples involving literal values – 8/n</vt:lpstr>
      <vt:lpstr>Default IRI and writing RDF triples involving literal values – 9/n</vt:lpstr>
      <vt:lpstr>Writing types involving rdF type – 1/n</vt:lpstr>
      <vt:lpstr>Writing types involving rdF type – 2/N</vt:lpstr>
      <vt:lpstr>Writing types involving rdF type – 4/N</vt:lpstr>
      <vt:lpstr>Writing types involving rdF type – 5/N</vt:lpstr>
      <vt:lpstr>Writing types involving rdF type – 6/N</vt:lpstr>
      <vt:lpstr>Completing rdf triples – 1/n</vt:lpstr>
      <vt:lpstr>Turtle</vt:lpstr>
      <vt:lpstr>RDF Triples</vt:lpstr>
      <vt:lpstr>RDF Triples</vt:lpstr>
      <vt:lpstr>RDF Database</vt:lpstr>
      <vt:lpstr>SPARQL 1.1</vt:lpstr>
      <vt:lpstr>Basic query pattern</vt:lpstr>
      <vt:lpstr>Querying - 1</vt:lpstr>
      <vt:lpstr>Querying - 2</vt:lpstr>
      <vt:lpstr>Querying - 3</vt:lpstr>
      <vt:lpstr>Activity</vt:lpstr>
      <vt:lpstr>Hop Away Query - 1</vt:lpstr>
      <vt:lpstr>Hop Away Query - 2</vt:lpstr>
      <vt:lpstr>Hop Away Query - 3</vt:lpstr>
      <vt:lpstr>Hop Away Query - 4</vt:lpstr>
      <vt:lpstr>TWO HOPS Query - 1</vt:lpstr>
      <vt:lpstr>TWO HOPS Query - 2</vt:lpstr>
      <vt:lpstr>TWO HOPS Query - 3</vt:lpstr>
      <vt:lpstr>Writing lean queries - 1</vt:lpstr>
      <vt:lpstr>Writing lean queries - 1</vt:lpstr>
      <vt:lpstr>Writing lean queries - 2</vt:lpstr>
      <vt:lpstr>Writing lean queries - 3</vt:lpstr>
      <vt:lpstr>Writing lean queries - 4</vt:lpstr>
      <vt:lpstr>COUNT in the graph - 1</vt:lpstr>
      <vt:lpstr>COUNT in the graph - 2</vt:lpstr>
      <vt:lpstr>COUNT in the graph - 3</vt:lpstr>
      <vt:lpstr>Remove duplicates in query results</vt:lpstr>
      <vt:lpstr>PowerPoint Presentation</vt:lpstr>
      <vt:lpstr>Remove duplicates in query results - DISTINCT</vt:lpstr>
      <vt:lpstr>Activity</vt:lpstr>
      <vt:lpstr>Existence of specific patterns</vt:lpstr>
      <vt:lpstr>Non-Existence of specific patterns</vt:lpstr>
      <vt:lpstr>Activity </vt:lpstr>
      <vt:lpstr>List</vt:lpstr>
      <vt:lpstr>List with distinct</vt:lpstr>
      <vt:lpstr>List Simplified</vt:lpstr>
      <vt:lpstr>MIN and max functions </vt:lpstr>
      <vt:lpstr>BIND Variables - 1</vt:lpstr>
      <vt:lpstr>BIND Variables - 2</vt:lpstr>
      <vt:lpstr>BIND Variables - 3</vt:lpstr>
      <vt:lpstr>ORDER BY</vt:lpstr>
      <vt:lpstr>ORDER BY and limit</vt:lpstr>
      <vt:lpstr>AVG AGGREGATE FUNCTION</vt:lpstr>
      <vt:lpstr>NESTED IF STATEMENTS</vt:lpstr>
      <vt:lpstr>COALESCE IF – Simplify if syntAx</vt:lpstr>
      <vt:lpstr>ACTIVITY</vt:lpstr>
      <vt:lpstr>OPTIONAL MATCHES in sparql – 1/n</vt:lpstr>
      <vt:lpstr>OPTIONAL MATCHES in sparql – 1/n</vt:lpstr>
      <vt:lpstr>OPTIONAL MATCHES in sparql – 2/n</vt:lpstr>
      <vt:lpstr>UNION CLAUSE</vt:lpstr>
      <vt:lpstr>aCTIVITY</vt:lpstr>
      <vt:lpstr>Minus clause</vt:lpstr>
      <vt:lpstr>Counting – 1/2</vt:lpstr>
      <vt:lpstr>Counting &amp; Group by– 2/2</vt:lpstr>
      <vt:lpstr>ACTIVITY</vt:lpstr>
      <vt:lpstr>Update with triples (RDF AND TURTLE)</vt:lpstr>
      <vt:lpstr>Describe query  - outgoing statements</vt:lpstr>
      <vt:lpstr>Describe query  - incoming statements</vt:lpstr>
      <vt:lpstr>Describe query</vt:lpstr>
      <vt:lpstr>Activity</vt:lpstr>
      <vt:lpstr>Ask query</vt:lpstr>
      <vt:lpstr>activity</vt:lpstr>
      <vt:lpstr>Construct - 1</vt:lpstr>
      <vt:lpstr>Construct - 2</vt:lpstr>
      <vt:lpstr>ACTIVITY</vt:lpstr>
      <vt:lpstr>iNverse paths</vt:lpstr>
      <vt:lpstr>Sequence paths</vt:lpstr>
      <vt:lpstr>Activity</vt:lpstr>
      <vt:lpstr>Recursive paths – 1/n</vt:lpstr>
      <vt:lpstr>Recursive paths – 1/n</vt:lpstr>
      <vt:lpstr>Recursive paths – 2/n</vt:lpstr>
      <vt:lpstr>Recursive paths – 3/n</vt:lpstr>
      <vt:lpstr>List possible path – 1/n</vt:lpstr>
      <vt:lpstr>List possible path – 2/n</vt:lpstr>
      <vt:lpstr>ACTIVITY </vt:lpstr>
      <vt:lpstr>SPARQL Operations - INSERT</vt:lpstr>
      <vt:lpstr>SPARQL Operations – Delete</vt:lpstr>
      <vt:lpstr>SPARQL Operations – INSERT data based on graph patterns</vt:lpstr>
      <vt:lpstr>ACTIVITY – 1/n</vt:lpstr>
      <vt:lpstr>ACTIVITY – 2/n</vt:lpstr>
      <vt:lpstr>ACTIVITY – 3/n</vt:lpstr>
      <vt:lpstr>SPARQL INSERT</vt:lpstr>
      <vt:lpstr>ACTIVITY</vt:lpstr>
      <vt:lpstr>DELETE DATA</vt:lpstr>
      <vt:lpstr>NAMED GRAPHS</vt:lpstr>
      <vt:lpstr>Creating named graphs – Looney tunes graph</vt:lpstr>
      <vt:lpstr>Creating named graphs -  My favorite graph</vt:lpstr>
      <vt:lpstr>Query a named graph</vt:lpstr>
      <vt:lpstr>Query a named graph – FROM Looney_Tunes_Graph </vt:lpstr>
      <vt:lpstr>Query a named graph – FROM Looney_Tunes_Graph  - LIMIT</vt:lpstr>
      <vt:lpstr>Query a named graph – My_Favourites_Graph  - LIMIT</vt:lpstr>
      <vt:lpstr>ACTIVITY</vt:lpstr>
      <vt:lpstr>Drop a graph</vt:lpstr>
      <vt:lpstr>Types in the graph</vt:lpstr>
      <vt:lpstr>Predicates in the graph</vt:lpstr>
      <vt:lpstr>Full vocabulary for the graph</vt:lpstr>
      <vt:lpstr>Full vocabulary for the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RDF and Sparql essentials</dc:title>
  <dc:creator>Kandula, Sandeep</dc:creator>
  <cp:lastModifiedBy>Kandula, Sandeep</cp:lastModifiedBy>
  <cp:revision>365</cp:revision>
  <dcterms:created xsi:type="dcterms:W3CDTF">2021-06-19T03:07:14Z</dcterms:created>
  <dcterms:modified xsi:type="dcterms:W3CDTF">2021-06-27T12:41:58Z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